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42" r:id="rId3"/>
    <p:sldId id="343" r:id="rId4"/>
    <p:sldId id="347" r:id="rId5"/>
    <p:sldId id="348" r:id="rId6"/>
    <p:sldId id="349" r:id="rId7"/>
    <p:sldId id="350" r:id="rId8"/>
    <p:sldId id="352" r:id="rId9"/>
    <p:sldId id="353" r:id="rId10"/>
    <p:sldId id="354" r:id="rId11"/>
    <p:sldId id="355" r:id="rId12"/>
    <p:sldId id="368" r:id="rId13"/>
    <p:sldId id="294" r:id="rId14"/>
    <p:sldId id="360" r:id="rId15"/>
    <p:sldId id="361" r:id="rId16"/>
    <p:sldId id="365" r:id="rId17"/>
    <p:sldId id="358" r:id="rId18"/>
    <p:sldId id="359" r:id="rId19"/>
    <p:sldId id="344" r:id="rId20"/>
    <p:sldId id="364" r:id="rId21"/>
    <p:sldId id="366" r:id="rId22"/>
    <p:sldId id="362" r:id="rId23"/>
    <p:sldId id="367" r:id="rId24"/>
    <p:sldId id="31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25" autoAdjust="0"/>
    <p:restoredTop sz="75726" autoAdjust="0"/>
  </p:normalViewPr>
  <p:slideViewPr>
    <p:cSldViewPr snapToGrid="0">
      <p:cViewPr>
        <p:scale>
          <a:sx n="96" d="100"/>
          <a:sy n="96" d="100"/>
        </p:scale>
        <p:origin x="2680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3CB54-E821-4E7A-880F-DF665980934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7BDE8-CA54-489A-93CD-251A08304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82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04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690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31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775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67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805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9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688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097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196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85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537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20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31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45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90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58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74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49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412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82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339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220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614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DEE1C7-4892-4960-891D-8B657A266D0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B67B8A-FBDC-449D-96B4-B3560FBEF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1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DEE1C7-4892-4960-891D-8B657A266D0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B67B8A-FBDC-449D-96B4-B3560FBEF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56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DEE1C7-4892-4960-891D-8B657A266D0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B67B8A-FBDC-449D-96B4-B3560FBEF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211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1DEE1C7-4892-4960-891D-8B657A266D04}" type="datetimeFigureOut">
              <a:rPr lang="ko-KR" altLang="en-US" smtClean="0"/>
              <a:pPr/>
              <a:t>2021. 5. 15.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CB67B8A-FBDC-449D-96B4-B3560FBEF02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66428" y="317255"/>
            <a:ext cx="10859144" cy="561975"/>
          </a:xfrm>
          <a:prstGeom prst="rect">
            <a:avLst/>
          </a:prstGeom>
        </p:spPr>
        <p:txBody>
          <a:bodyPr/>
          <a:lstStyle>
            <a:lvl1pPr marL="0">
              <a:defRPr sz="36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66427" y="1053884"/>
            <a:ext cx="10859144" cy="530246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6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46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DEE1C7-4892-4960-891D-8B657A266D0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B67B8A-FBDC-449D-96B4-B3560FBEF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181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DEE1C7-4892-4960-891D-8B657A266D0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B67B8A-FBDC-449D-96B4-B3560FBEF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899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DEE1C7-4892-4960-891D-8B657A266D0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B67B8A-FBDC-449D-96B4-B3560FBEF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861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DEE1C7-4892-4960-891D-8B657A266D0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B67B8A-FBDC-449D-96B4-B3560FBEF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005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DEE1C7-4892-4960-891D-8B657A266D0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B67B8A-FBDC-449D-96B4-B3560FBEF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66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DEE1C7-4892-4960-891D-8B657A266D0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B67B8A-FBDC-449D-96B4-B3560FBEF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900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DEE1C7-4892-4960-891D-8B657A266D0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B67B8A-FBDC-449D-96B4-B3560FBEF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063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DEE1C7-4892-4960-891D-8B657A266D0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20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B67B8A-FBDC-449D-96B4-B3560FBEF02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Rectangle 6"/>
          <p:cNvSpPr/>
          <p:nvPr userDrawn="1"/>
        </p:nvSpPr>
        <p:spPr>
          <a:xfrm>
            <a:off x="-8734" y="6781799"/>
            <a:ext cx="12200733" cy="771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7019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639537"/>
            <a:ext cx="12192000" cy="911226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Floyd-</a:t>
            </a:r>
            <a:r>
              <a:rPr lang="en-US" altLang="ko-KR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Warshall</a:t>
            </a:r>
            <a:r>
              <a:rPr lang="en-US" altLang="ko-K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endParaRPr lang="ko-KR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6"/>
            <a:ext cx="9144000" cy="2607571"/>
          </a:xfrm>
        </p:spPr>
        <p:txBody>
          <a:bodyPr>
            <a:normAutofit/>
          </a:bodyPr>
          <a:lstStyle/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Daeung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Kim</a:t>
            </a:r>
            <a:b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3200" b="1" dirty="0"/>
          </a:p>
        </p:txBody>
      </p:sp>
      <p:sp>
        <p:nvSpPr>
          <p:cNvPr id="4" name="Rectangle 7"/>
          <p:cNvSpPr/>
          <p:nvPr/>
        </p:nvSpPr>
        <p:spPr>
          <a:xfrm>
            <a:off x="2495566" y="3539490"/>
            <a:ext cx="7200884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68002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r>
              <a:rPr lang="ko-KR" altLang="en-US" dirty="0"/>
              <a:t>소스 코드</a:t>
            </a:r>
            <a:endParaRPr lang="en-US" altLang="ko-KR" dirty="0"/>
          </a:p>
          <a:p>
            <a:pPr marL="0" indent="0">
              <a:buNone/>
            </a:pPr>
            <a:endParaRPr lang="en-US" altLang="ko-KR" dirty="0"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11C94-2C2E-4A40-9FF9-3DBBABC7A34C}"/>
              </a:ext>
            </a:extLst>
          </p:cNvPr>
          <p:cNvSpPr txBox="1"/>
          <p:nvPr/>
        </p:nvSpPr>
        <p:spPr>
          <a:xfrm>
            <a:off x="4487333" y="-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49263-CD73-1C4A-B4A7-55EC5743BD52}"/>
              </a:ext>
            </a:extLst>
          </p:cNvPr>
          <p:cNvSpPr txBox="1"/>
          <p:nvPr/>
        </p:nvSpPr>
        <p:spPr>
          <a:xfrm>
            <a:off x="3597639" y="-11242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1A80AD-B26F-8A42-8874-F2AECBCEC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431" b="46487"/>
          <a:stretch/>
        </p:blipFill>
        <p:spPr>
          <a:xfrm>
            <a:off x="342901" y="1870301"/>
            <a:ext cx="4885902" cy="40140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242C37-EBDE-6344-B04C-25ECDB932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62"/>
          <a:stretch/>
        </p:blipFill>
        <p:spPr>
          <a:xfrm>
            <a:off x="5288763" y="1870301"/>
            <a:ext cx="6732756" cy="35508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DE4AC3-3CDB-CB4E-8559-5BD8C4F50F14}"/>
              </a:ext>
            </a:extLst>
          </p:cNvPr>
          <p:cNvSpPr txBox="1"/>
          <p:nvPr/>
        </p:nvSpPr>
        <p:spPr>
          <a:xfrm>
            <a:off x="5906125" y="-5846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90033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66426" y="1351207"/>
                <a:ext cx="11182673" cy="45331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>
                    <a:cs typeface="Times New Roman" panose="02020603050405020304" pitchFamily="18" charset="0"/>
                  </a:rPr>
                  <a:t>[</a:t>
                </a:r>
                <a:r>
                  <a:rPr lang="ko-KR" altLang="en-US" dirty="0" err="1">
                    <a:cs typeface="Times New Roman" panose="02020603050405020304" pitchFamily="18" charset="0"/>
                  </a:rPr>
                  <a:t>플로이드</a:t>
                </a:r>
                <a:r>
                  <a:rPr lang="ko-KR" altLang="en-US" dirty="0">
                    <a:cs typeface="Times New Roman" panose="02020603050405020304" pitchFamily="18" charset="0"/>
                  </a:rPr>
                  <a:t> </a:t>
                </a:r>
                <a:r>
                  <a:rPr lang="ko-KR" altLang="en-US" dirty="0" err="1">
                    <a:cs typeface="Times New Roman" panose="02020603050405020304" pitchFamily="18" charset="0"/>
                  </a:rPr>
                  <a:t>워셜</a:t>
                </a:r>
                <a:r>
                  <a:rPr lang="ko-KR" altLang="en-US" dirty="0">
                    <a:cs typeface="Times New Roman" panose="02020603050405020304" pitchFamily="18" charset="0"/>
                  </a:rPr>
                  <a:t> 알고리즘 성능 분석</a:t>
                </a:r>
                <a:r>
                  <a:rPr lang="en-US" altLang="ko-KR" dirty="0">
                    <a:cs typeface="Times New Roman" panose="02020603050405020304" pitchFamily="18" charset="0"/>
                  </a:rPr>
                  <a:t>]</a:t>
                </a:r>
              </a:p>
              <a:p>
                <a:pPr>
                  <a:buFontTx/>
                  <a:buChar char="-"/>
                </a:pPr>
                <a:endParaRPr lang="en-US" altLang="ko-KR" dirty="0">
                  <a:cs typeface="Times New Roman" panose="020206030504050203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ko-KR" altLang="en-US" b="0" dirty="0">
                    <a:cs typeface="Times New Roman" panose="02020603050405020304" pitchFamily="18" charset="0"/>
                  </a:rPr>
                  <a:t>노드 개수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ko-KR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ko-KR" altLang="en-US" b="0" dirty="0">
                    <a:cs typeface="Times New Roman" panose="02020603050405020304" pitchFamily="18" charset="0"/>
                  </a:rPr>
                  <a:t>일 때 알고리즘상으로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ko-KR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ko-KR" altLang="en-US" b="0" dirty="0">
                    <a:cs typeface="Times New Roman" panose="02020603050405020304" pitchFamily="18" charset="0"/>
                  </a:rPr>
                  <a:t>번의 단계 수행</a:t>
                </a:r>
                <a:endParaRPr lang="en-US" altLang="ko-KR" b="0" dirty="0">
                  <a:cs typeface="Times New Roman" panose="020206030504050203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ko-KR" altLang="en-US" b="0" dirty="0">
                    <a:cs typeface="Times New Roman" panose="02020603050405020304" pitchFamily="18" charset="0"/>
                  </a:rPr>
                  <a:t>각 단계마다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b="0" dirty="0">
                    <a:cs typeface="Times New Roman" panose="02020603050405020304" pitchFamily="18" charset="0"/>
                  </a:rPr>
                  <a:t> 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의 연산을 통해 현재 노드를 거쳐 가는 모든 경로 고려</a:t>
                </a:r>
                <a:endParaRPr lang="en-US" altLang="ko-KR" b="0" dirty="0">
                  <a:cs typeface="Times New Roman" panose="02020603050405020304" pitchFamily="18" charset="0"/>
                </a:endParaRPr>
              </a:p>
              <a:p>
                <a:pPr lvl="1">
                  <a:buFontTx/>
                  <a:buChar char="-"/>
                </a:pPr>
                <a:r>
                  <a:rPr lang="ko-KR" altLang="en-US" dirty="0" err="1">
                    <a:cs typeface="Times New Roman" panose="02020603050405020304" pitchFamily="18" charset="0"/>
                  </a:rPr>
                  <a:t>경유</a:t>
                </a:r>
                <a:r>
                  <a:rPr lang="ko-KR" altLang="en-US" b="0" dirty="0" err="1">
                    <a:cs typeface="Times New Roman" panose="02020603050405020304" pitchFamily="18" charset="0"/>
                  </a:rPr>
                  <a:t>노드</a:t>
                </a:r>
                <a:r>
                  <a:rPr lang="en-US" altLang="ko-KR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ko-KR" altLang="en-US" b="0" dirty="0" err="1">
                    <a:cs typeface="Times New Roman" panose="02020603050405020304" pitchFamily="18" charset="0"/>
                  </a:rPr>
                  <a:t>를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 제외</a:t>
                </a:r>
                <a:r>
                  <a:rPr lang="en-US" altLang="ko-KR" b="0" dirty="0">
                    <a:cs typeface="Times New Roman" panose="02020603050405020304" pitchFamily="18" charset="0"/>
                  </a:rPr>
                  <a:t>,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−1 </m:t>
                    </m:r>
                  </m:oMath>
                </a14:m>
                <a:r>
                  <a:rPr lang="ko-KR" altLang="en-US" b="0" dirty="0">
                    <a:cs typeface="Times New Roman" panose="02020603050405020304" pitchFamily="18" charset="0"/>
                  </a:rPr>
                  <a:t>개 노드에 대해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altLang="ko-KR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  <m:sup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sPre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b="0" dirty="0">
                    <a:cs typeface="Times New Roman" panose="02020603050405020304" pitchFamily="18" charset="0"/>
                  </a:rPr>
                  <a:t>개 쌍 확인 </a:t>
                </a:r>
                <a:r>
                  <a:rPr lang="en-US" altLang="ko-KR" b="0" dirty="0"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Pre>
                          <m:sPre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  <m:sup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sPre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ko-KR" b="0" dirty="0">
                  <a:cs typeface="Times New Roman" panose="020206030504050203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ko-KR" altLang="en-US" b="0" dirty="0">
                    <a:cs typeface="Times New Roman" panose="02020603050405020304" pitchFamily="18" charset="0"/>
                  </a:rPr>
                  <a:t>따라서 </a:t>
                </a:r>
                <a:r>
                  <a:rPr lang="ko-KR" altLang="en-US" b="0" dirty="0" err="1">
                    <a:cs typeface="Times New Roman" panose="02020603050405020304" pitchFamily="18" charset="0"/>
                  </a:rPr>
                  <a:t>플로이드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 </a:t>
                </a:r>
                <a:r>
                  <a:rPr lang="ko-KR" altLang="en-US" b="0" dirty="0" err="1">
                    <a:cs typeface="Times New Roman" panose="02020603050405020304" pitchFamily="18" charset="0"/>
                  </a:rPr>
                  <a:t>워셜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 알고리즘의 총 시간 복잡도는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b="0" dirty="0"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FontTx/>
                  <a:buChar char="-"/>
                </a:pPr>
                <a:endParaRPr lang="en-US" altLang="ko-KR" b="0" dirty="0">
                  <a:cs typeface="Times New Roman" panose="020206030504050203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ko-KR" altLang="en-US" b="0" dirty="0">
                    <a:cs typeface="Times New Roman" panose="02020603050405020304" pitchFamily="18" charset="0"/>
                  </a:rPr>
                  <a:t>일반적으로 노드 개수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≤500</m:t>
                    </m:r>
                  </m:oMath>
                </a14:m>
                <a:r>
                  <a:rPr lang="en-US" altLang="ko-KR" b="0" dirty="0">
                    <a:cs typeface="Times New Roman" panose="02020603050405020304" pitchFamily="18" charset="0"/>
                  </a:rPr>
                  <a:t> 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정도일 때 시도해볼 수 있다</a:t>
                </a:r>
                <a:r>
                  <a:rPr lang="en-US" altLang="ko-KR" b="0" dirty="0"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buFontTx/>
                  <a:buChar char="-"/>
                </a:pPr>
                <a:r>
                  <a:rPr lang="ko-KR" altLang="en-US" b="0" dirty="0">
                    <a:cs typeface="Times New Roman" panose="02020603050405020304" pitchFamily="18" charset="0"/>
                  </a:rPr>
                  <a:t>그 이상일 경우 각 노드에 대해 </a:t>
                </a:r>
                <a:r>
                  <a:rPr lang="ko-KR" altLang="en-US" b="0" dirty="0" err="1">
                    <a:cs typeface="Times New Roman" panose="02020603050405020304" pitchFamily="18" charset="0"/>
                  </a:rPr>
                  <a:t>다익스트라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 알고리즘을 수행하여 시간 단축 가능</a:t>
                </a:r>
                <a:endParaRPr lang="en-US" altLang="ko-KR" b="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ko-KR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426" y="1351207"/>
                <a:ext cx="11182673" cy="4533166"/>
              </a:xfrm>
              <a:blipFill>
                <a:blip r:embed="rId3"/>
                <a:stretch>
                  <a:fillRect l="-567" t="-167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D011C94-2C2E-4A40-9FF9-3DBBABC7A34C}"/>
              </a:ext>
            </a:extLst>
          </p:cNvPr>
          <p:cNvSpPr txBox="1"/>
          <p:nvPr/>
        </p:nvSpPr>
        <p:spPr>
          <a:xfrm>
            <a:off x="4487333" y="-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49263-CD73-1C4A-B4A7-55EC5743BD52}"/>
              </a:ext>
            </a:extLst>
          </p:cNvPr>
          <p:cNvSpPr txBox="1"/>
          <p:nvPr/>
        </p:nvSpPr>
        <p:spPr>
          <a:xfrm>
            <a:off x="3597639" y="-11242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9240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66426" y="1351207"/>
                <a:ext cx="11182673" cy="45331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>
                    <a:cs typeface="Times New Roman" panose="02020603050405020304" pitchFamily="18" charset="0"/>
                  </a:rPr>
                  <a:t>[</a:t>
                </a:r>
                <a:r>
                  <a:rPr lang="ko-KR" altLang="en-US" dirty="0" err="1">
                    <a:cs typeface="Times New Roman" panose="02020603050405020304" pitchFamily="18" charset="0"/>
                  </a:rPr>
                  <a:t>플로이드</a:t>
                </a:r>
                <a:r>
                  <a:rPr lang="ko-KR" altLang="en-US" dirty="0">
                    <a:cs typeface="Times New Roman" panose="02020603050405020304" pitchFamily="18" charset="0"/>
                  </a:rPr>
                  <a:t> </a:t>
                </a:r>
                <a:r>
                  <a:rPr lang="ko-KR" altLang="en-US" dirty="0" err="1">
                    <a:cs typeface="Times New Roman" panose="02020603050405020304" pitchFamily="18" charset="0"/>
                  </a:rPr>
                  <a:t>워셜</a:t>
                </a:r>
                <a:r>
                  <a:rPr lang="ko-KR" altLang="en-US" dirty="0"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cs typeface="Times New Roman" panose="02020603050405020304" pitchFamily="18" charset="0"/>
                  </a:rPr>
                  <a:t>vs N</a:t>
                </a:r>
                <a:r>
                  <a:rPr lang="ko-KR" altLang="en-US" dirty="0">
                    <a:cs typeface="Times New Roman" panose="02020603050405020304" pitchFamily="18" charset="0"/>
                  </a:rPr>
                  <a:t>번의 </a:t>
                </a:r>
                <a:r>
                  <a:rPr lang="ko-KR" altLang="en-US" dirty="0" err="1">
                    <a:cs typeface="Times New Roman" panose="02020603050405020304" pitchFamily="18" charset="0"/>
                  </a:rPr>
                  <a:t>다익스트라</a:t>
                </a:r>
                <a:r>
                  <a:rPr lang="en-US" altLang="ko-KR" dirty="0">
                    <a:cs typeface="Times New Roman" panose="02020603050405020304" pitchFamily="18" charset="0"/>
                  </a:rPr>
                  <a:t>]</a:t>
                </a:r>
                <a:endParaRPr lang="en-US" altLang="ko-KR" b="0" dirty="0">
                  <a:cs typeface="Times New Roman" panose="020206030504050203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ko-KR" altLang="en-US" b="0" dirty="0" err="1">
                    <a:cs typeface="Times New Roman" panose="02020603050405020304" pitchFamily="18" charset="0"/>
                  </a:rPr>
                  <a:t>프로그래머스</a:t>
                </a:r>
                <a:r>
                  <a:rPr lang="en-US" altLang="ko-KR" b="0" dirty="0">
                    <a:cs typeface="Times New Roman" panose="02020603050405020304" pitchFamily="18" charset="0"/>
                  </a:rPr>
                  <a:t>-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합승택시요금의 효율성 테스트 결과</a:t>
                </a:r>
                <a:endParaRPr lang="en-US" altLang="ko-KR" b="0" dirty="0">
                  <a:cs typeface="Times New Roman" panose="020206030504050203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ko-KR" altLang="en-US" b="0" dirty="0">
                    <a:cs typeface="Times New Roman" panose="02020603050405020304" pitchFamily="18" charset="0"/>
                  </a:rPr>
                  <a:t>노드 개수 </a:t>
                </a:r>
                <a14:m>
                  <m:oMath xmlns:m="http://schemas.openxmlformats.org/officeDocument/2006/math">
                    <m:r>
                      <a:rPr lang="en-US" altLang="ko-KR" b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ko-KR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ko-KR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ko-KR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≤200</m:t>
                    </m:r>
                  </m:oMath>
                </a14:m>
                <a:endParaRPr lang="en-US" altLang="ko-KR" b="0" dirty="0">
                  <a:cs typeface="Times New Roman" panose="020206030504050203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ko-KR" altLang="en-US" b="0" dirty="0" err="1">
                    <a:cs typeface="Times New Roman" panose="02020603050405020304" pitchFamily="18" charset="0"/>
                  </a:rPr>
                  <a:t>플로이드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 </a:t>
                </a:r>
                <a:r>
                  <a:rPr lang="ko-KR" altLang="en-US" b="0" dirty="0" err="1">
                    <a:cs typeface="Times New Roman" panose="02020603050405020304" pitchFamily="18" charset="0"/>
                  </a:rPr>
                  <a:t>워셜</a:t>
                </a:r>
                <a:r>
                  <a:rPr lang="en-US" altLang="ko-KR" b="0" dirty="0">
                    <a:cs typeface="Times New Roman" panose="02020603050405020304" pitchFamily="18" charset="0"/>
                  </a:rPr>
                  <a:t>(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좌</a:t>
                </a:r>
                <a:r>
                  <a:rPr lang="en-US" altLang="ko-KR" b="0" dirty="0">
                    <a:cs typeface="Times New Roman" panose="02020603050405020304" pitchFamily="18" charset="0"/>
                  </a:rPr>
                  <a:t>)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 </a:t>
                </a:r>
                <a:r>
                  <a:rPr lang="en-US" altLang="ko-KR" b="0" dirty="0">
                    <a:cs typeface="Times New Roman" panose="02020603050405020304" pitchFamily="18" charset="0"/>
                  </a:rPr>
                  <a:t>/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 </a:t>
                </a:r>
                <a:r>
                  <a:rPr lang="en-US" altLang="ko-KR" b="0" dirty="0">
                    <a:cs typeface="Times New Roman" panose="02020603050405020304" pitchFamily="18" charset="0"/>
                  </a:rPr>
                  <a:t>N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번의 </a:t>
                </a:r>
                <a:r>
                  <a:rPr lang="ko-KR" altLang="en-US" b="0" dirty="0" err="1">
                    <a:cs typeface="Times New Roman" panose="02020603050405020304" pitchFamily="18" charset="0"/>
                  </a:rPr>
                  <a:t>다익스트라</a:t>
                </a:r>
                <a:r>
                  <a:rPr lang="en-US" altLang="ko-KR" b="0" dirty="0">
                    <a:cs typeface="Times New Roman" panose="02020603050405020304" pitchFamily="18" charset="0"/>
                  </a:rPr>
                  <a:t>(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우</a:t>
                </a:r>
                <a:r>
                  <a:rPr lang="en-US" altLang="ko-KR" b="0" dirty="0"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buFontTx/>
                  <a:buChar char="-"/>
                </a:pPr>
                <a:endParaRPr lang="en-US" altLang="ko-KR" b="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ko-KR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426" y="1351207"/>
                <a:ext cx="11182673" cy="4533166"/>
              </a:xfrm>
              <a:blipFill>
                <a:blip r:embed="rId3"/>
                <a:stretch>
                  <a:fillRect l="-567" t="-167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D011C94-2C2E-4A40-9FF9-3DBBABC7A34C}"/>
              </a:ext>
            </a:extLst>
          </p:cNvPr>
          <p:cNvSpPr txBox="1"/>
          <p:nvPr/>
        </p:nvSpPr>
        <p:spPr>
          <a:xfrm>
            <a:off x="4487333" y="-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49263-CD73-1C4A-B4A7-55EC5743BD52}"/>
              </a:ext>
            </a:extLst>
          </p:cNvPr>
          <p:cNvSpPr txBox="1"/>
          <p:nvPr/>
        </p:nvSpPr>
        <p:spPr>
          <a:xfrm>
            <a:off x="3597639" y="-11242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E4AC3-3CDB-CB4E-8559-5BD8C4F50F14}"/>
              </a:ext>
            </a:extLst>
          </p:cNvPr>
          <p:cNvSpPr txBox="1"/>
          <p:nvPr/>
        </p:nvSpPr>
        <p:spPr>
          <a:xfrm>
            <a:off x="5906125" y="-5846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84AEFF-14E2-EA4F-9004-11CA2504E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189" y="3191973"/>
            <a:ext cx="3644900" cy="2692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5B9B13-0C2B-0444-B087-9E6275B0F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911" y="3188660"/>
            <a:ext cx="36449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17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Q2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미래 도시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r>
              <a:rPr lang="ko-KR" altLang="en-US" b="0" dirty="0"/>
              <a:t>방문 판매원 </a:t>
            </a:r>
            <a:r>
              <a:rPr lang="en" altLang="ko-Kore-KR" b="0" dirty="0"/>
              <a:t>A</a:t>
            </a:r>
            <a:r>
              <a:rPr lang="ko-KR" altLang="en-US" b="0" dirty="0"/>
              <a:t>는 많은 회사가 모여 있는 공중 미래 도시에 있다</a:t>
            </a:r>
            <a:r>
              <a:rPr lang="en-US" altLang="ko-KR" b="0" dirty="0"/>
              <a:t>. </a:t>
            </a:r>
            <a:r>
              <a:rPr lang="ko-KR" altLang="en-US" b="0" dirty="0"/>
              <a:t>공중 미래 도시에는 </a:t>
            </a:r>
            <a:r>
              <a:rPr lang="en-US" altLang="ko-KR" dirty="0"/>
              <a:t>1</a:t>
            </a:r>
            <a:r>
              <a:rPr lang="ko-KR" altLang="en-US" dirty="0"/>
              <a:t>번부터 </a:t>
            </a:r>
            <a:r>
              <a:rPr lang="en" altLang="ko-Kore-KR" dirty="0"/>
              <a:t>N</a:t>
            </a:r>
            <a:r>
              <a:rPr lang="ko-KR" altLang="en-US" dirty="0"/>
              <a:t>번 </a:t>
            </a:r>
            <a:r>
              <a:rPr lang="ko-KR" altLang="en-US" dirty="0" err="1"/>
              <a:t>까지의</a:t>
            </a:r>
            <a:r>
              <a:rPr lang="ko-KR" altLang="en-US" dirty="0"/>
              <a:t> 회사</a:t>
            </a:r>
            <a:r>
              <a:rPr lang="ko-KR" altLang="en-US" b="0" dirty="0"/>
              <a:t>가 있는데 특정 </a:t>
            </a:r>
            <a:r>
              <a:rPr lang="ko-KR" altLang="en-US" b="0" dirty="0" err="1"/>
              <a:t>회사끼리는</a:t>
            </a:r>
            <a:r>
              <a:rPr lang="ko-KR" altLang="en-US" b="0" dirty="0"/>
              <a:t> 서로 도로를 통해 연결되어 있다</a:t>
            </a:r>
            <a:r>
              <a:rPr lang="en-US" altLang="ko-KR" b="0" dirty="0"/>
              <a:t>. </a:t>
            </a:r>
            <a:r>
              <a:rPr lang="ko-KR" altLang="en-US" b="0" dirty="0"/>
              <a:t>방문 판매원 </a:t>
            </a:r>
            <a:r>
              <a:rPr lang="en" altLang="ko-Kore-KR" b="0" dirty="0"/>
              <a:t>A</a:t>
            </a:r>
            <a:r>
              <a:rPr lang="ko-KR" altLang="en-US" b="0" dirty="0"/>
              <a:t>는 현재 </a:t>
            </a:r>
            <a:r>
              <a:rPr lang="en-US" altLang="ko-KR" b="0" dirty="0"/>
              <a:t>1</a:t>
            </a:r>
            <a:r>
              <a:rPr lang="ko-KR" altLang="en-US" b="0" dirty="0"/>
              <a:t>번 회사에 위치해 있으며， </a:t>
            </a:r>
            <a:r>
              <a:rPr lang="en" altLang="ko-Kore-KR" b="0" dirty="0"/>
              <a:t>X</a:t>
            </a:r>
            <a:r>
              <a:rPr lang="ko-KR" altLang="en-US" b="0" dirty="0"/>
              <a:t>번 회사에 방문해 물건을 판매하고자 한다</a:t>
            </a:r>
            <a:r>
              <a:rPr lang="en-US" altLang="ko-KR" b="0" dirty="0"/>
              <a:t>. </a:t>
            </a:r>
            <a:endParaRPr lang="ko-KR" altLang="en-US" b="0" dirty="0"/>
          </a:p>
          <a:p>
            <a:r>
              <a:rPr lang="ko-KR" altLang="en-US" b="0" dirty="0"/>
              <a:t>공중 미래 도시에서 특정 회사에 도착하기 위한 방법은 </a:t>
            </a:r>
            <a:r>
              <a:rPr lang="ko-KR" altLang="en-US" b="0" dirty="0" err="1"/>
              <a:t>회사끼리</a:t>
            </a:r>
            <a:r>
              <a:rPr lang="ko-KR" altLang="en-US" b="0" dirty="0"/>
              <a:t> 연결되어 있는 도로를 이용하는 방법이 유일하다</a:t>
            </a:r>
            <a:r>
              <a:rPr lang="en-US" altLang="ko-KR" b="0" dirty="0"/>
              <a:t>. </a:t>
            </a:r>
            <a:r>
              <a:rPr lang="ko-KR" altLang="en-US" b="0" dirty="0"/>
              <a:t>또한 </a:t>
            </a:r>
            <a:r>
              <a:rPr lang="ko-KR" altLang="en-US" dirty="0"/>
              <a:t>연결된 </a:t>
            </a:r>
            <a:r>
              <a:rPr lang="en-US" altLang="ko-KR" dirty="0"/>
              <a:t>2</a:t>
            </a:r>
            <a:r>
              <a:rPr lang="ko-KR" altLang="en-US" dirty="0"/>
              <a:t>개의 회사는 양방향으로 이동</a:t>
            </a:r>
            <a:r>
              <a:rPr lang="ko-KR" altLang="en-US" b="0" dirty="0"/>
              <a:t>할 수 있다</a:t>
            </a:r>
            <a:r>
              <a:rPr lang="en-US" altLang="ko-KR" b="0" dirty="0"/>
              <a:t>. </a:t>
            </a:r>
            <a:r>
              <a:rPr lang="ko-KR" altLang="en-US" b="0" dirty="0"/>
              <a:t>공중 미래 도시에서의 도로 는 마하의 속도로 사람을 </a:t>
            </a:r>
            <a:r>
              <a:rPr lang="ko-KR" altLang="en-US" b="0" dirty="0" err="1"/>
              <a:t>이동시켜주기</a:t>
            </a:r>
            <a:r>
              <a:rPr lang="ko-KR" altLang="en-US" b="0" dirty="0"/>
              <a:t> 때문에 </a:t>
            </a:r>
            <a:r>
              <a:rPr lang="ko-KR" altLang="en-US" dirty="0"/>
              <a:t>특정 회사와 다른 회사가 도로로 연결되어 있다면， 정확히 </a:t>
            </a:r>
            <a:r>
              <a:rPr lang="en-US" altLang="ko-KR" dirty="0"/>
              <a:t>1</a:t>
            </a:r>
            <a:r>
              <a:rPr lang="ko-KR" altLang="en-US" dirty="0"/>
              <a:t>만큼의 시간으로 이동</a:t>
            </a:r>
            <a:r>
              <a:rPr lang="ko-KR" altLang="en-US" b="0" dirty="0"/>
              <a:t>할 수 있다</a:t>
            </a:r>
            <a:r>
              <a:rPr lang="en-US" altLang="ko-KR" b="0" dirty="0"/>
              <a:t>. </a:t>
            </a:r>
            <a:endParaRPr lang="ko-KR" altLang="en-US" b="0" dirty="0"/>
          </a:p>
          <a:p>
            <a:r>
              <a:rPr lang="ko-KR" altLang="en-US" b="0" dirty="0"/>
              <a:t>또한 오늘 방문 판매원 </a:t>
            </a:r>
            <a:r>
              <a:rPr lang="en" altLang="ko-Kore-KR" b="0" dirty="0"/>
              <a:t>A</a:t>
            </a:r>
            <a:r>
              <a:rPr lang="ko-KR" altLang="en-US" b="0" dirty="0"/>
              <a:t>는 기대하던 소개팅에도 참석하고자 한다</a:t>
            </a:r>
            <a:r>
              <a:rPr lang="en-US" altLang="ko-KR" b="0" dirty="0"/>
              <a:t>. </a:t>
            </a:r>
            <a:r>
              <a:rPr lang="ko-KR" altLang="en-US" b="0" dirty="0"/>
              <a:t>소개팅의 상대는 </a:t>
            </a:r>
            <a:r>
              <a:rPr lang="en" altLang="ko-Kore-KR" b="0" dirty="0"/>
              <a:t>K</a:t>
            </a:r>
            <a:r>
              <a:rPr lang="ko-KR" altLang="en-US" b="0" dirty="0"/>
              <a:t>번 회사에 존재한다</a:t>
            </a:r>
            <a:r>
              <a:rPr lang="en-US" altLang="ko-KR" b="0" dirty="0"/>
              <a:t>. </a:t>
            </a:r>
            <a:r>
              <a:rPr lang="ko-KR" altLang="en-US" b="0" dirty="0"/>
              <a:t>방문 판매원 </a:t>
            </a:r>
            <a:r>
              <a:rPr lang="en" altLang="ko-Kore-KR" b="0" dirty="0"/>
              <a:t>A</a:t>
            </a:r>
            <a:r>
              <a:rPr lang="ko-KR" altLang="en-US" b="0" dirty="0"/>
              <a:t>는 </a:t>
            </a:r>
            <a:r>
              <a:rPr lang="en" altLang="ko-Kore-KR" b="0" dirty="0"/>
              <a:t>X</a:t>
            </a:r>
            <a:r>
              <a:rPr lang="ko-KR" altLang="en-US" b="0" dirty="0"/>
              <a:t>번 회사에 가서 물건을 판매하기 전에 먼저 소개팅 상대의 회사에 찾아 가서 함께 커피를 마실 예정이다</a:t>
            </a:r>
            <a:r>
              <a:rPr lang="en-US" altLang="ko-KR" b="0" dirty="0"/>
              <a:t>. </a:t>
            </a:r>
            <a:r>
              <a:rPr lang="ko-KR" altLang="en-US" b="0" dirty="0"/>
              <a:t>따라서 방문 판매원 </a:t>
            </a:r>
            <a:r>
              <a:rPr lang="en" altLang="ko-Kore-KR" dirty="0"/>
              <a:t>A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번 회사에서 출발하여 </a:t>
            </a:r>
            <a:r>
              <a:rPr lang="en" altLang="ko-Kore-KR" dirty="0"/>
              <a:t>K</a:t>
            </a:r>
            <a:r>
              <a:rPr lang="ko-KR" altLang="en-US" dirty="0"/>
              <a:t>번 회사를 방문 한 뒤에 </a:t>
            </a:r>
            <a:r>
              <a:rPr lang="en" altLang="ko-Kore-KR" dirty="0"/>
              <a:t>X</a:t>
            </a:r>
            <a:r>
              <a:rPr lang="ko-KR" altLang="en-US" dirty="0"/>
              <a:t>번 회사로 가는 것</a:t>
            </a:r>
            <a:r>
              <a:rPr lang="ko-KR" altLang="en-US" b="0" dirty="0"/>
              <a:t>이 목표다</a:t>
            </a:r>
            <a:r>
              <a:rPr lang="en-US" altLang="ko-KR" b="0" dirty="0"/>
              <a:t>. </a:t>
            </a:r>
            <a:r>
              <a:rPr lang="ko-KR" altLang="en-US" b="0" dirty="0"/>
              <a:t>이때 방문 판매원 </a:t>
            </a:r>
            <a:r>
              <a:rPr lang="en" altLang="ko-Kore-KR" b="0" dirty="0"/>
              <a:t>A</a:t>
            </a:r>
            <a:r>
              <a:rPr lang="ko-KR" altLang="en-US" b="0" dirty="0"/>
              <a:t>는 가능한 한 빠르게 이동하고자 한다</a:t>
            </a:r>
            <a:r>
              <a:rPr lang="en-US" altLang="ko-KR" b="0" dirty="0"/>
              <a:t>. </a:t>
            </a:r>
            <a:r>
              <a:rPr lang="ko-KR" altLang="en-US" dirty="0"/>
              <a:t>방문 판매원이 회사 사이를 이동하게 되는 최소 시간</a:t>
            </a:r>
            <a:r>
              <a:rPr lang="ko-KR" altLang="en-US" b="0" dirty="0"/>
              <a:t>을 계산하는 프로그램을 작성하시오 이때 소개팅의 상대방과 커피를 마시는 시간 등은 고려하지 않는다고 가정한다</a:t>
            </a:r>
            <a:r>
              <a:rPr lang="en-US" altLang="ko-KR" b="0" dirty="0"/>
              <a:t>.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192314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Q2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미래 도시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5839305" cy="4533166"/>
          </a:xfrm>
        </p:spPr>
        <p:txBody>
          <a:bodyPr/>
          <a:lstStyle/>
          <a:p>
            <a:r>
              <a:rPr lang="ko-KR" altLang="en-US" b="0" dirty="0"/>
              <a:t>예를 들어 </a:t>
            </a:r>
            <a:r>
              <a:rPr lang="en" altLang="ko-Kore-KR" b="0" dirty="0"/>
              <a:t>N = 5, X = 4, K = 5</a:t>
            </a:r>
            <a:r>
              <a:rPr lang="ko-KR" altLang="en-US" b="0" dirty="0"/>
              <a:t>이고 회사 간 도로가 </a:t>
            </a:r>
            <a:r>
              <a:rPr lang="en-US" altLang="ko-KR" b="0" dirty="0"/>
              <a:t>7</a:t>
            </a:r>
            <a:r>
              <a:rPr lang="ko-KR" altLang="en-US" b="0" dirty="0"/>
              <a:t>개면서 각 도로가 다음과 같이 연결되어 있을 때를 가정할 수 있다</a:t>
            </a:r>
            <a:r>
              <a:rPr lang="en-US" altLang="ko-KR" b="0" dirty="0"/>
              <a:t>. </a:t>
            </a:r>
          </a:p>
          <a:p>
            <a:endParaRPr lang="en-US" altLang="ko-KR" b="0" dirty="0"/>
          </a:p>
          <a:p>
            <a:pPr lvl="1"/>
            <a:r>
              <a:rPr lang="en-US" altLang="ko-KR" b="0" dirty="0"/>
              <a:t>(1</a:t>
            </a:r>
            <a:r>
              <a:rPr lang="ko-KR" altLang="en-US" b="0" dirty="0"/>
              <a:t>번</a:t>
            </a:r>
            <a:r>
              <a:rPr lang="en-US" altLang="ko-KR" b="0" dirty="0"/>
              <a:t>, 2</a:t>
            </a:r>
            <a:r>
              <a:rPr lang="ko-KR" altLang="en-US" b="0" dirty="0"/>
              <a:t>번</a:t>
            </a:r>
            <a:r>
              <a:rPr lang="en-US" altLang="ko-KR" b="0" dirty="0"/>
              <a:t>), (1</a:t>
            </a:r>
            <a:r>
              <a:rPr lang="ko-KR" altLang="en-US" b="0" dirty="0"/>
              <a:t>번</a:t>
            </a:r>
            <a:r>
              <a:rPr lang="en-US" altLang="ko-KR" b="0" dirty="0"/>
              <a:t>, 3</a:t>
            </a:r>
            <a:r>
              <a:rPr lang="ko-KR" altLang="en-US" b="0" dirty="0"/>
              <a:t>번</a:t>
            </a:r>
            <a:r>
              <a:rPr lang="en-US" altLang="ko-KR" b="0" dirty="0"/>
              <a:t>), (1</a:t>
            </a:r>
            <a:r>
              <a:rPr lang="ko-KR" altLang="en-US" b="0" dirty="0"/>
              <a:t>번</a:t>
            </a:r>
            <a:r>
              <a:rPr lang="en-US" altLang="ko-KR" b="0" dirty="0"/>
              <a:t>, 4</a:t>
            </a:r>
            <a:r>
              <a:rPr lang="ko-KR" altLang="en-US" b="0" dirty="0"/>
              <a:t>번</a:t>
            </a:r>
            <a:r>
              <a:rPr lang="en-US" altLang="ko-KR" b="0" dirty="0"/>
              <a:t>),</a:t>
            </a:r>
            <a:br>
              <a:rPr lang="en-US" altLang="ko-KR" b="0" dirty="0"/>
            </a:br>
            <a:r>
              <a:rPr lang="en-US" altLang="ko-KR" b="0" dirty="0"/>
              <a:t>(2</a:t>
            </a:r>
            <a:r>
              <a:rPr lang="ko-KR" altLang="en-US" b="0" dirty="0"/>
              <a:t>번</a:t>
            </a:r>
            <a:r>
              <a:rPr lang="en-US" altLang="ko-KR" b="0" dirty="0"/>
              <a:t>, 4</a:t>
            </a:r>
            <a:r>
              <a:rPr lang="ko-KR" altLang="en-US" b="0" dirty="0"/>
              <a:t>번</a:t>
            </a:r>
            <a:r>
              <a:rPr lang="en-US" altLang="ko-KR" b="0" dirty="0"/>
              <a:t>), (3</a:t>
            </a:r>
            <a:r>
              <a:rPr lang="ko-KR" altLang="en-US" b="0" dirty="0"/>
              <a:t>번</a:t>
            </a:r>
            <a:r>
              <a:rPr lang="en-US" altLang="ko-KR" b="0" dirty="0"/>
              <a:t>, 4</a:t>
            </a:r>
            <a:r>
              <a:rPr lang="ko-KR" altLang="en-US" b="0" dirty="0"/>
              <a:t>번</a:t>
            </a:r>
            <a:r>
              <a:rPr lang="en-US" altLang="ko-KR" b="0" dirty="0"/>
              <a:t>), (3</a:t>
            </a:r>
            <a:r>
              <a:rPr lang="ko-KR" altLang="en-US" b="0" dirty="0"/>
              <a:t>번</a:t>
            </a:r>
            <a:r>
              <a:rPr lang="en-US" altLang="ko-KR" b="0" dirty="0"/>
              <a:t>, 5</a:t>
            </a:r>
            <a:r>
              <a:rPr lang="ko-KR" altLang="en-US" b="0" dirty="0"/>
              <a:t>번</a:t>
            </a:r>
            <a:r>
              <a:rPr lang="en-US" altLang="ko-KR" b="0" dirty="0"/>
              <a:t>), (4</a:t>
            </a:r>
            <a:r>
              <a:rPr lang="ko-KR" altLang="en-US" b="0" dirty="0"/>
              <a:t>번</a:t>
            </a:r>
            <a:r>
              <a:rPr lang="en-US" altLang="ko-KR" b="0" dirty="0"/>
              <a:t>, 5</a:t>
            </a:r>
            <a:r>
              <a:rPr lang="ko-KR" altLang="en-US" b="0" dirty="0"/>
              <a:t>번</a:t>
            </a:r>
            <a:r>
              <a:rPr lang="en-US" altLang="ko-KR" b="0" dirty="0"/>
              <a:t>)</a:t>
            </a:r>
          </a:p>
          <a:p>
            <a:pPr lvl="1"/>
            <a:endParaRPr lang="ko-KR" altLang="en-US" dirty="0"/>
          </a:p>
          <a:p>
            <a:r>
              <a:rPr lang="ko-KR" altLang="en-US" b="0" dirty="0"/>
              <a:t>이때 방문 판매원 </a:t>
            </a:r>
            <a:r>
              <a:rPr lang="en" altLang="ko-Kore-KR" b="0" dirty="0"/>
              <a:t>A</a:t>
            </a:r>
            <a:r>
              <a:rPr lang="ko-KR" altLang="en-US" b="0" dirty="0"/>
              <a:t>가 최종적으로 </a:t>
            </a:r>
            <a:r>
              <a:rPr lang="en-US" altLang="ko-KR" b="0" dirty="0"/>
              <a:t>4</a:t>
            </a:r>
            <a:r>
              <a:rPr lang="ko-KR" altLang="en-US" b="0" dirty="0"/>
              <a:t>번 회사에 가는 경로를 </a:t>
            </a:r>
            <a:r>
              <a:rPr lang="en-US" altLang="ko-KR" b="0" dirty="0"/>
              <a:t>(1</a:t>
            </a:r>
            <a:r>
              <a:rPr lang="ko-KR" altLang="en-US" b="0" dirty="0"/>
              <a:t>번</a:t>
            </a:r>
            <a:r>
              <a:rPr lang="en-US" altLang="ko-KR" b="0" dirty="0"/>
              <a:t>-3</a:t>
            </a:r>
            <a:r>
              <a:rPr lang="ko-KR" altLang="en-US" b="0" dirty="0"/>
              <a:t>번</a:t>
            </a:r>
            <a:r>
              <a:rPr lang="en-US" altLang="ko-KR" b="0" dirty="0"/>
              <a:t>-5</a:t>
            </a:r>
            <a:r>
              <a:rPr lang="ko-KR" altLang="en-US" b="0" dirty="0"/>
              <a:t>번</a:t>
            </a:r>
            <a:r>
              <a:rPr lang="en-US" altLang="ko-KR" b="0" dirty="0"/>
              <a:t>-4</a:t>
            </a:r>
            <a:r>
              <a:rPr lang="ko-KR" altLang="en-US" b="0" dirty="0"/>
              <a:t>번</a:t>
            </a:r>
            <a:r>
              <a:rPr lang="en-US" altLang="ko-KR" b="0" dirty="0"/>
              <a:t>)</a:t>
            </a:r>
            <a:r>
              <a:rPr lang="ko-KR" altLang="en-US" b="0" dirty="0" err="1"/>
              <a:t>으로</a:t>
            </a:r>
            <a:r>
              <a:rPr lang="ko-KR" altLang="en-US" b="0" dirty="0"/>
              <a:t> 설정하면</a:t>
            </a:r>
            <a:r>
              <a:rPr lang="en-US" altLang="ko-KR" b="0" dirty="0"/>
              <a:t>,</a:t>
            </a:r>
            <a:r>
              <a:rPr lang="ko-KR" altLang="en-US" b="0" dirty="0"/>
              <a:t> 소개팅에도 참석할 수 있으면서 총 </a:t>
            </a:r>
            <a:r>
              <a:rPr lang="en-US" altLang="ko-KR" b="0" dirty="0"/>
              <a:t>3</a:t>
            </a:r>
            <a:r>
              <a:rPr lang="ko-KR" altLang="en-US" b="0" dirty="0"/>
              <a:t>만큼의 시간으로 이동할 수 있다</a:t>
            </a:r>
            <a:r>
              <a:rPr lang="en-US" altLang="ko-KR" b="0" dirty="0"/>
              <a:t>. </a:t>
            </a:r>
            <a:r>
              <a:rPr lang="ko-KR" altLang="en-US" b="0" dirty="0"/>
              <a:t>따라서 이 경우 최소 이동 시간은 </a:t>
            </a:r>
            <a:r>
              <a:rPr lang="en-US" altLang="ko-KR" b="0" dirty="0"/>
              <a:t>3</a:t>
            </a:r>
            <a:r>
              <a:rPr lang="ko-KR" altLang="en-US" b="0" dirty="0"/>
              <a:t>이다</a:t>
            </a:r>
            <a:r>
              <a:rPr lang="en-US" altLang="ko-KR" b="0" dirty="0"/>
              <a:t>. </a:t>
            </a:r>
            <a:endParaRPr lang="ko-KR" altLang="en-US" b="0" dirty="0"/>
          </a:p>
          <a:p>
            <a:endParaRPr lang="en-US" altLang="ko-KR" b="0" dirty="0"/>
          </a:p>
          <a:p>
            <a:endParaRPr lang="ko-KR" altLang="en-US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E27189-37BB-5642-B97E-71172855E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83" y="1815977"/>
            <a:ext cx="4821079" cy="322604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58EC572-33E5-8143-B3BD-B5663130A673}"/>
              </a:ext>
            </a:extLst>
          </p:cNvPr>
          <p:cNvSpPr/>
          <p:nvPr/>
        </p:nvSpPr>
        <p:spPr>
          <a:xfrm>
            <a:off x="10991129" y="3806314"/>
            <a:ext cx="709086" cy="6880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D8E1481-9028-914D-A069-40CBF2CEE744}"/>
              </a:ext>
            </a:extLst>
          </p:cNvPr>
          <p:cNvSpPr/>
          <p:nvPr/>
        </p:nvSpPr>
        <p:spPr>
          <a:xfrm>
            <a:off x="6990347" y="3806314"/>
            <a:ext cx="709086" cy="6880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13349E6-E8A0-E748-ABAA-69B8B6A14682}"/>
              </a:ext>
            </a:extLst>
          </p:cNvPr>
          <p:cNvSpPr/>
          <p:nvPr/>
        </p:nvSpPr>
        <p:spPr>
          <a:xfrm>
            <a:off x="9456821" y="2157987"/>
            <a:ext cx="709086" cy="6880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5FAE6-86C9-B54B-A9D0-BAC38256632C}"/>
              </a:ext>
            </a:extLst>
          </p:cNvPr>
          <p:cNvSpPr txBox="1"/>
          <p:nvPr/>
        </p:nvSpPr>
        <p:spPr>
          <a:xfrm>
            <a:off x="6746747" y="4398857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i="1" dirty="0">
                <a:solidFill>
                  <a:srgbClr val="FF0000"/>
                </a:solidFill>
              </a:rPr>
              <a:t>S</a:t>
            </a:r>
            <a:endParaRPr kumimoji="1" lang="ko-Kore-KR" altLang="en-US" b="1" i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46819-526D-764A-84F3-E90BF24595AC}"/>
              </a:ext>
            </a:extLst>
          </p:cNvPr>
          <p:cNvSpPr txBox="1"/>
          <p:nvPr/>
        </p:nvSpPr>
        <p:spPr>
          <a:xfrm>
            <a:off x="10202001" y="197332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i="1" dirty="0">
                <a:solidFill>
                  <a:srgbClr val="FF0000"/>
                </a:solidFill>
              </a:rPr>
              <a:t>X</a:t>
            </a:r>
            <a:endParaRPr kumimoji="1" lang="ko-Kore-KR" altLang="en-US" b="1" i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3B213-26E8-AA4D-8707-00F00935C705}"/>
              </a:ext>
            </a:extLst>
          </p:cNvPr>
          <p:cNvSpPr txBox="1"/>
          <p:nvPr/>
        </p:nvSpPr>
        <p:spPr>
          <a:xfrm>
            <a:off x="11409596" y="4494356"/>
            <a:ext cx="312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i="1" dirty="0">
                <a:solidFill>
                  <a:srgbClr val="FF0000"/>
                </a:solidFill>
              </a:rPr>
              <a:t>K</a:t>
            </a:r>
            <a:endParaRPr kumimoji="1" lang="ko-Kore-KR" altLang="en-US" b="1" i="1" dirty="0">
              <a:solidFill>
                <a:srgbClr val="FF0000"/>
              </a:solidFill>
            </a:endParaRPr>
          </a:p>
          <a:p>
            <a:endParaRPr kumimoji="1" lang="ko-Kore-KR" altLang="en-US" b="1" i="1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2BEA985-A576-A647-8485-6A9090B15878}"/>
              </a:ext>
            </a:extLst>
          </p:cNvPr>
          <p:cNvCxnSpPr/>
          <p:nvPr/>
        </p:nvCxnSpPr>
        <p:spPr>
          <a:xfrm>
            <a:off x="7699433" y="4249569"/>
            <a:ext cx="1215967" cy="3339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1B69C05-369E-6745-B30C-C1F868CBDCAA}"/>
              </a:ext>
            </a:extLst>
          </p:cNvPr>
          <p:cNvCxnSpPr>
            <a:cxnSpLocks/>
          </p:cNvCxnSpPr>
          <p:nvPr/>
        </p:nvCxnSpPr>
        <p:spPr>
          <a:xfrm flipV="1">
            <a:off x="9581255" y="4226201"/>
            <a:ext cx="1433206" cy="3806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CB8D17-5C7C-654F-AEE1-1B51B0F46059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0011452" y="2750353"/>
            <a:ext cx="1083520" cy="11567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397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Q2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미래 도시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8373071" cy="4533166"/>
          </a:xfrm>
        </p:spPr>
        <p:txBody>
          <a:bodyPr/>
          <a:lstStyle/>
          <a:p>
            <a:r>
              <a:rPr lang="ko-KR" altLang="en-US" dirty="0"/>
              <a:t>문제 조건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B724A7-6552-454E-86FA-7A619E4F7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20" y="2477192"/>
            <a:ext cx="9792960" cy="22481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80EFA3-F3EE-6142-8A14-E9FD8A95F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520" y="4584167"/>
            <a:ext cx="9758899" cy="12262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3B875D-A393-374A-9C7E-FBDE443A1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920" y="2005215"/>
            <a:ext cx="3593594" cy="40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10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Q2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미래 도시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8373071" cy="4533166"/>
          </a:xfrm>
        </p:spPr>
        <p:txBody>
          <a:bodyPr/>
          <a:lstStyle/>
          <a:p>
            <a:r>
              <a:rPr lang="ko-KR" altLang="en-US" dirty="0"/>
              <a:t>입출력 예시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AB5992-F673-6142-936F-A1DFC3557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806" y="1881619"/>
            <a:ext cx="7020387" cy="459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44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Q2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미래 도시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r>
              <a:rPr lang="ko-KR" altLang="en-US" dirty="0">
                <a:cs typeface="Times New Roman" panose="02020603050405020304" pitchFamily="18" charset="0"/>
                <a:sym typeface="Wingdings" pitchFamily="2" charset="2"/>
              </a:rPr>
              <a:t>핵심 아이디어</a:t>
            </a:r>
            <a:endParaRPr lang="en-US" altLang="ko-KR" dirty="0">
              <a:cs typeface="Times New Roman" panose="02020603050405020304" pitchFamily="18" charset="0"/>
              <a:sym typeface="Wingdings" pitchFamily="2" charset="2"/>
            </a:endParaRPr>
          </a:p>
          <a:p>
            <a:pPr lvl="1"/>
            <a:r>
              <a:rPr lang="ko-KR" altLang="en-US" b="0" dirty="0"/>
              <a:t>출발지</a:t>
            </a:r>
            <a:r>
              <a:rPr lang="en-US" altLang="ko-KR" b="0" dirty="0"/>
              <a:t>,</a:t>
            </a:r>
            <a:r>
              <a:rPr lang="ko-KR" altLang="en-US" b="0" dirty="0"/>
              <a:t> 경유지</a:t>
            </a:r>
            <a:r>
              <a:rPr lang="en-US" altLang="ko-KR" b="0" dirty="0"/>
              <a:t>,</a:t>
            </a:r>
            <a:r>
              <a:rPr lang="ko-KR" altLang="en-US" b="0" dirty="0"/>
              <a:t> 도착지가 주어진 전형적인 </a:t>
            </a:r>
            <a:r>
              <a:rPr lang="ko-KR" altLang="en-US" b="0" dirty="0" err="1"/>
              <a:t>플로이드</a:t>
            </a:r>
            <a:r>
              <a:rPr lang="ko-KR" altLang="en-US" b="0" dirty="0"/>
              <a:t> </a:t>
            </a:r>
            <a:r>
              <a:rPr lang="ko-KR" altLang="en-US" b="0" dirty="0" err="1"/>
              <a:t>워셜</a:t>
            </a:r>
            <a:r>
              <a:rPr lang="ko-KR" altLang="en-US" b="0" dirty="0"/>
              <a:t> 알고리즘 문제</a:t>
            </a:r>
            <a:endParaRPr lang="en-US" altLang="ko-KR" b="0" dirty="0"/>
          </a:p>
          <a:p>
            <a:pPr lvl="1"/>
            <a:r>
              <a:rPr lang="en-US" altLang="ko-KR" b="0" dirty="0">
                <a:cs typeface="Times New Roman" panose="02020603050405020304" pitchFamily="18" charset="0"/>
              </a:rPr>
              <a:t>1 &lt;= N, M &lt;= 100</a:t>
            </a:r>
            <a:r>
              <a:rPr lang="ko-KR" altLang="en-US" b="0" dirty="0">
                <a:cs typeface="Times New Roman" panose="02020603050405020304" pitchFamily="18" charset="0"/>
              </a:rPr>
              <a:t> 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altLang="ko-KR" b="0" dirty="0">
                <a:cs typeface="Times New Roman" panose="02020603050405020304" pitchFamily="18" charset="0"/>
              </a:rPr>
              <a:t>N^3  &lt;= 1,000,000</a:t>
            </a:r>
            <a:r>
              <a:rPr lang="ko-KR" altLang="en-US" b="0" dirty="0">
                <a:cs typeface="Times New Roman" panose="02020603050405020304" pitchFamily="18" charset="0"/>
              </a:rPr>
              <a:t> 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ko-KR" altLang="en-US" b="0" dirty="0" err="1">
                <a:cs typeface="Times New Roman" panose="02020603050405020304" pitchFamily="18" charset="0"/>
                <a:sym typeface="Wingdings" pitchFamily="2" charset="2"/>
              </a:rPr>
              <a:t>플로이드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ko-KR" altLang="en-US" b="0" dirty="0" err="1">
                <a:cs typeface="Times New Roman" panose="02020603050405020304" pitchFamily="18" charset="0"/>
                <a:sym typeface="Wingdings" pitchFamily="2" charset="2"/>
              </a:rPr>
              <a:t>워셜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 적용 가능</a:t>
            </a:r>
            <a:endParaRPr lang="en-US" altLang="ko-KR" dirty="0">
              <a:cs typeface="Times New Roman" panose="02020603050405020304" pitchFamily="18" charset="0"/>
              <a:sym typeface="Wingdings" pitchFamily="2" charset="2"/>
            </a:endParaRPr>
          </a:p>
          <a:p>
            <a:pPr lvl="1"/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1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번 노드에서 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K</a:t>
            </a:r>
            <a:r>
              <a:rPr lang="ko-KR" altLang="en-US" b="0" dirty="0" err="1">
                <a:cs typeface="Times New Roman" panose="02020603050405020304" pitchFamily="18" charset="0"/>
                <a:sym typeface="Wingdings" pitchFamily="2" charset="2"/>
              </a:rPr>
              <a:t>를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 거쳐 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X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로 가는 최단 거리</a:t>
            </a:r>
            <a:b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</a:b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=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(1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번 노드에서 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K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까지 최단 거리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)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+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(K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에서 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X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까지 최단 거리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)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4127273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Q2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미래 도시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r>
              <a:rPr lang="ko-KR" altLang="en-US" dirty="0"/>
              <a:t>소스 코드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3579C6-3D5D-7142-9117-FEE272F3F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86" b="40653"/>
          <a:stretch/>
        </p:blipFill>
        <p:spPr>
          <a:xfrm>
            <a:off x="666426" y="1789781"/>
            <a:ext cx="4513912" cy="46798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F1D0BC-727D-F746-B988-8EA81BFD8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306"/>
          <a:stretch/>
        </p:blipFill>
        <p:spPr>
          <a:xfrm>
            <a:off x="5398931" y="1789781"/>
            <a:ext cx="6207801" cy="30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0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Q3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전보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pPr>
              <a:buFontTx/>
              <a:buChar char="-"/>
            </a:pPr>
            <a:r>
              <a:rPr lang="ko-KR" altLang="en-US" b="0" dirty="0">
                <a:cs typeface="Times New Roman" panose="02020603050405020304" pitchFamily="18" charset="0"/>
              </a:rPr>
              <a:t>어떤 나라에는 </a:t>
            </a:r>
            <a:r>
              <a:rPr lang="en" altLang="ko-KR" dirty="0">
                <a:cs typeface="Times New Roman" panose="02020603050405020304" pitchFamily="18" charset="0"/>
              </a:rPr>
              <a:t>N</a:t>
            </a:r>
            <a:r>
              <a:rPr lang="ko-KR" altLang="en-US" dirty="0">
                <a:cs typeface="Times New Roman" panose="02020603050405020304" pitchFamily="18" charset="0"/>
              </a:rPr>
              <a:t>개의 도시</a:t>
            </a:r>
            <a:r>
              <a:rPr lang="ko-KR" altLang="en-US" b="0" dirty="0">
                <a:cs typeface="Times New Roman" panose="02020603050405020304" pitchFamily="18" charset="0"/>
              </a:rPr>
              <a:t>가 있다</a:t>
            </a:r>
            <a:r>
              <a:rPr lang="en-US" altLang="ko-KR" b="0" dirty="0">
                <a:cs typeface="Times New Roman" panose="02020603050405020304" pitchFamily="18" charset="0"/>
              </a:rPr>
              <a:t>. </a:t>
            </a:r>
            <a:r>
              <a:rPr lang="ko-KR" altLang="en-US" b="0" dirty="0">
                <a:cs typeface="Times New Roman" panose="02020603050405020304" pitchFamily="18" charset="0"/>
              </a:rPr>
              <a:t>그리고 각 도시는 보내고자 하는 메시지가 있는 경우</a:t>
            </a:r>
            <a:r>
              <a:rPr lang="en-US" altLang="ko-KR" b="0" dirty="0">
                <a:cs typeface="Times New Roman" panose="02020603050405020304" pitchFamily="18" charset="0"/>
              </a:rPr>
              <a:t>, </a:t>
            </a:r>
            <a:r>
              <a:rPr lang="ko-KR" altLang="en-US" b="0" dirty="0">
                <a:cs typeface="Times New Roman" panose="02020603050405020304" pitchFamily="18" charset="0"/>
              </a:rPr>
              <a:t>다른 도시로 전보를 보내서 다른 도시로 해당 메시지를 전송할 수 있다</a:t>
            </a:r>
            <a:r>
              <a:rPr lang="en-US" altLang="ko-KR" b="0" dirty="0">
                <a:cs typeface="Times New Roman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ko-KR" altLang="en-US" b="0" dirty="0">
                <a:cs typeface="Times New Roman" panose="02020603050405020304" pitchFamily="18" charset="0"/>
              </a:rPr>
              <a:t>하지만 </a:t>
            </a:r>
            <a:r>
              <a:rPr lang="en" altLang="ko-KR" b="0" dirty="0">
                <a:cs typeface="Times New Roman" panose="02020603050405020304" pitchFamily="18" charset="0"/>
              </a:rPr>
              <a:t>X</a:t>
            </a:r>
            <a:r>
              <a:rPr lang="ko-KR" altLang="en-US" b="0" dirty="0">
                <a:cs typeface="Times New Roman" panose="02020603050405020304" pitchFamily="18" charset="0"/>
              </a:rPr>
              <a:t>라는 도시에서 </a:t>
            </a:r>
            <a:r>
              <a:rPr lang="en" altLang="ko-KR" b="0" dirty="0">
                <a:cs typeface="Times New Roman" panose="02020603050405020304" pitchFamily="18" charset="0"/>
              </a:rPr>
              <a:t>Y</a:t>
            </a:r>
            <a:r>
              <a:rPr lang="ko-KR" altLang="en-US" b="0" dirty="0">
                <a:cs typeface="Times New Roman" panose="02020603050405020304" pitchFamily="18" charset="0"/>
              </a:rPr>
              <a:t>라는 도시로 전보를 보내고자 한다면</a:t>
            </a:r>
            <a:r>
              <a:rPr lang="en-US" altLang="ko-KR" b="0" dirty="0">
                <a:cs typeface="Times New Roman" panose="02020603050405020304" pitchFamily="18" charset="0"/>
              </a:rPr>
              <a:t>, </a:t>
            </a:r>
            <a:r>
              <a:rPr lang="ko-KR" altLang="en-US" b="0" dirty="0">
                <a:cs typeface="Times New Roman" panose="02020603050405020304" pitchFamily="18" charset="0"/>
              </a:rPr>
              <a:t>도시 </a:t>
            </a:r>
            <a:r>
              <a:rPr lang="en" altLang="ko-KR" b="0" dirty="0">
                <a:cs typeface="Times New Roman" panose="02020603050405020304" pitchFamily="18" charset="0"/>
              </a:rPr>
              <a:t>X</a:t>
            </a:r>
            <a:r>
              <a:rPr lang="ko-KR" altLang="en-US" b="0" dirty="0">
                <a:cs typeface="Times New Roman" panose="02020603050405020304" pitchFamily="18" charset="0"/>
              </a:rPr>
              <a:t>에서 </a:t>
            </a:r>
            <a:r>
              <a:rPr lang="en" altLang="ko-KR" b="0" dirty="0">
                <a:cs typeface="Times New Roman" panose="02020603050405020304" pitchFamily="18" charset="0"/>
              </a:rPr>
              <a:t>Y</a:t>
            </a:r>
            <a:r>
              <a:rPr lang="ko-KR" altLang="en-US" b="0" dirty="0">
                <a:cs typeface="Times New Roman" panose="02020603050405020304" pitchFamily="18" charset="0"/>
              </a:rPr>
              <a:t>로 향하는 통로가 설치되어 있어야 한다</a:t>
            </a:r>
            <a:r>
              <a:rPr lang="en-US" altLang="ko-KR" b="0" dirty="0">
                <a:cs typeface="Times New Roman" panose="02020603050405020304" pitchFamily="18" charset="0"/>
              </a:rPr>
              <a:t>. </a:t>
            </a:r>
            <a:r>
              <a:rPr lang="ko-KR" altLang="en-US" b="0" dirty="0">
                <a:cs typeface="Times New Roman" panose="02020603050405020304" pitchFamily="18" charset="0"/>
              </a:rPr>
              <a:t>예를 들어 </a:t>
            </a:r>
            <a:r>
              <a:rPr lang="en" altLang="ko-KR" b="0" dirty="0">
                <a:cs typeface="Times New Roman" panose="02020603050405020304" pitchFamily="18" charset="0"/>
              </a:rPr>
              <a:t>X</a:t>
            </a:r>
            <a:r>
              <a:rPr lang="ko-KR" altLang="en-US" b="0" dirty="0">
                <a:cs typeface="Times New Roman" panose="02020603050405020304" pitchFamily="18" charset="0"/>
              </a:rPr>
              <a:t>에서 </a:t>
            </a:r>
            <a:r>
              <a:rPr lang="en" altLang="ko-KR" b="0" dirty="0">
                <a:cs typeface="Times New Roman" panose="02020603050405020304" pitchFamily="18" charset="0"/>
              </a:rPr>
              <a:t>Y</a:t>
            </a:r>
            <a:r>
              <a:rPr lang="ko-KR" altLang="en-US" b="0" dirty="0">
                <a:cs typeface="Times New Roman" panose="02020603050405020304" pitchFamily="18" charset="0"/>
              </a:rPr>
              <a:t>로 향하는 통로는 있지만</a:t>
            </a:r>
            <a:r>
              <a:rPr lang="en-US" altLang="ko-KR" b="0" dirty="0">
                <a:cs typeface="Times New Roman" panose="02020603050405020304" pitchFamily="18" charset="0"/>
              </a:rPr>
              <a:t>, </a:t>
            </a:r>
            <a:r>
              <a:rPr lang="en" altLang="ko-KR" b="0" dirty="0">
                <a:cs typeface="Times New Roman" panose="02020603050405020304" pitchFamily="18" charset="0"/>
              </a:rPr>
              <a:t>Y</a:t>
            </a:r>
            <a:r>
              <a:rPr lang="ko-KR" altLang="en-US" b="0" dirty="0">
                <a:cs typeface="Times New Roman" panose="02020603050405020304" pitchFamily="18" charset="0"/>
              </a:rPr>
              <a:t>에서 </a:t>
            </a:r>
            <a:r>
              <a:rPr lang="en" altLang="ko-KR" b="0" dirty="0">
                <a:cs typeface="Times New Roman" panose="02020603050405020304" pitchFamily="18" charset="0"/>
              </a:rPr>
              <a:t>X</a:t>
            </a:r>
            <a:r>
              <a:rPr lang="ko-KR" altLang="en-US" b="0" dirty="0">
                <a:cs typeface="Times New Roman" panose="02020603050405020304" pitchFamily="18" charset="0"/>
              </a:rPr>
              <a:t>로 향하는 통로가 없다면 </a:t>
            </a:r>
            <a:r>
              <a:rPr lang="en" altLang="ko-KR" b="0" dirty="0">
                <a:cs typeface="Times New Roman" panose="02020603050405020304" pitchFamily="18" charset="0"/>
              </a:rPr>
              <a:t>Y</a:t>
            </a:r>
            <a:r>
              <a:rPr lang="ko-KR" altLang="en-US" b="0" dirty="0">
                <a:cs typeface="Times New Roman" panose="02020603050405020304" pitchFamily="18" charset="0"/>
              </a:rPr>
              <a:t>는 </a:t>
            </a:r>
            <a:r>
              <a:rPr lang="en" altLang="ko-KR" b="0" dirty="0">
                <a:cs typeface="Times New Roman" panose="02020603050405020304" pitchFamily="18" charset="0"/>
              </a:rPr>
              <a:t>X</a:t>
            </a:r>
            <a:r>
              <a:rPr lang="ko-KR" altLang="en-US" b="0" dirty="0">
                <a:cs typeface="Times New Roman" panose="02020603050405020304" pitchFamily="18" charset="0"/>
              </a:rPr>
              <a:t>로 메시지를 보낼 수 없다</a:t>
            </a:r>
            <a:r>
              <a:rPr lang="en-US" altLang="ko-KR" b="0" dirty="0">
                <a:cs typeface="Times New Roman" panose="02020603050405020304" pitchFamily="18" charset="0"/>
              </a:rPr>
              <a:t>. </a:t>
            </a:r>
            <a:r>
              <a:rPr lang="ko-KR" altLang="en-US" b="0" dirty="0">
                <a:cs typeface="Times New Roman" panose="02020603050405020304" pitchFamily="18" charset="0"/>
              </a:rPr>
              <a:t>또한 통로를 거쳐 메시지를 보낼 때는 일정 시간이 소요된다</a:t>
            </a:r>
            <a:r>
              <a:rPr lang="en-US" altLang="ko-KR" b="0" dirty="0">
                <a:cs typeface="Times New Roman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ko-KR" altLang="en-US" b="0" dirty="0">
                <a:cs typeface="Times New Roman" panose="02020603050405020304" pitchFamily="18" charset="0"/>
              </a:rPr>
              <a:t>어느 날 </a:t>
            </a:r>
            <a:r>
              <a:rPr lang="en" altLang="ko-KR" b="0" dirty="0">
                <a:cs typeface="Times New Roman" panose="02020603050405020304" pitchFamily="18" charset="0"/>
              </a:rPr>
              <a:t>C</a:t>
            </a:r>
            <a:r>
              <a:rPr lang="ko-KR" altLang="en-US" b="0" dirty="0">
                <a:cs typeface="Times New Roman" panose="02020603050405020304" pitchFamily="18" charset="0"/>
              </a:rPr>
              <a:t>라는 도시에서 위급 상황이 발생했다</a:t>
            </a:r>
            <a:r>
              <a:rPr lang="en-US" altLang="ko-KR" b="0" dirty="0">
                <a:cs typeface="Times New Roman" panose="02020603050405020304" pitchFamily="18" charset="0"/>
              </a:rPr>
              <a:t>. </a:t>
            </a:r>
            <a:r>
              <a:rPr lang="ko-KR" altLang="en-US" b="0" dirty="0">
                <a:cs typeface="Times New Roman" panose="02020603050405020304" pitchFamily="18" charset="0"/>
              </a:rPr>
              <a:t>그래서 최대한 많은 도시로 메시지를 보내고자 한다</a:t>
            </a:r>
            <a:r>
              <a:rPr lang="en-US" altLang="ko-KR" b="0" dirty="0">
                <a:cs typeface="Times New Roman" panose="02020603050405020304" pitchFamily="18" charset="0"/>
              </a:rPr>
              <a:t>. </a:t>
            </a:r>
            <a:r>
              <a:rPr lang="ko-KR" altLang="en-US" b="0" dirty="0">
                <a:cs typeface="Times New Roman" panose="02020603050405020304" pitchFamily="18" charset="0"/>
              </a:rPr>
              <a:t>메시지는 </a:t>
            </a:r>
            <a:r>
              <a:rPr lang="ko-KR" altLang="en-US" dirty="0">
                <a:cs typeface="Times New Roman" panose="02020603050405020304" pitchFamily="18" charset="0"/>
              </a:rPr>
              <a:t>도시 </a:t>
            </a:r>
            <a:r>
              <a:rPr lang="en" altLang="ko-KR" dirty="0">
                <a:cs typeface="Times New Roman" panose="02020603050405020304" pitchFamily="18" charset="0"/>
              </a:rPr>
              <a:t>C</a:t>
            </a:r>
            <a:r>
              <a:rPr lang="ko-KR" altLang="en-US" dirty="0">
                <a:cs typeface="Times New Roman" panose="02020603050405020304" pitchFamily="18" charset="0"/>
              </a:rPr>
              <a:t>에서 출발하여 각 도시 사이에 설치된 통로를 거쳐 최대한 많이 퍼져나갈 것</a:t>
            </a:r>
            <a:r>
              <a:rPr lang="ko-KR" altLang="en-US" b="0" dirty="0">
                <a:cs typeface="Times New Roman" panose="02020603050405020304" pitchFamily="18" charset="0"/>
              </a:rPr>
              <a:t>이다</a:t>
            </a:r>
            <a:r>
              <a:rPr lang="en-US" altLang="ko-KR" b="0" dirty="0">
                <a:cs typeface="Times New Roman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ko-KR" altLang="en-US" b="0" dirty="0">
                <a:cs typeface="Times New Roman" panose="02020603050405020304" pitchFamily="18" charset="0"/>
              </a:rPr>
              <a:t>각 도시의 번호와 통로가 설치되어 있는 정보가 주어졌을 때</a:t>
            </a:r>
            <a:r>
              <a:rPr lang="en-US" altLang="ko-KR" b="0" dirty="0">
                <a:cs typeface="Times New Roman" panose="02020603050405020304" pitchFamily="18" charset="0"/>
              </a:rPr>
              <a:t>, </a:t>
            </a:r>
            <a:r>
              <a:rPr lang="ko-KR" altLang="en-US" b="0" dirty="0">
                <a:cs typeface="Times New Roman" panose="02020603050405020304" pitchFamily="18" charset="0"/>
              </a:rPr>
              <a:t>도시 </a:t>
            </a:r>
            <a:r>
              <a:rPr lang="en" altLang="ko-KR" b="0" dirty="0">
                <a:cs typeface="Times New Roman" panose="02020603050405020304" pitchFamily="18" charset="0"/>
              </a:rPr>
              <a:t>C</a:t>
            </a:r>
            <a:r>
              <a:rPr lang="ko-KR" altLang="en-US" b="0" dirty="0">
                <a:cs typeface="Times New Roman" panose="02020603050405020304" pitchFamily="18" charset="0"/>
              </a:rPr>
              <a:t>에서 보낸 메시지를 받게 되는 도시의 개수는 총 몇 개이며 도시들이 모두 메시지를 받는 데까지 걸리는 시간은 얼마인지 계산하는 프로그램을 작성하시오</a:t>
            </a:r>
            <a:r>
              <a:rPr lang="en-US" altLang="ko-KR" b="0" dirty="0"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7410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Contents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>
                <a:cs typeface="Times New Roman" panose="02020603050405020304" pitchFamily="18" charset="0"/>
              </a:rPr>
              <a:t>Floyd-</a:t>
            </a:r>
            <a:r>
              <a:rPr lang="en-US" altLang="ko-KR" dirty="0" err="1">
                <a:cs typeface="Times New Roman" panose="02020603050405020304" pitchFamily="18" charset="0"/>
              </a:rPr>
              <a:t>Warshall</a:t>
            </a:r>
            <a:r>
              <a:rPr lang="en-US" altLang="ko-KR" dirty="0">
                <a:cs typeface="Times New Roman" panose="02020603050405020304" pitchFamily="18" charset="0"/>
              </a:rPr>
              <a:t> Algorithm</a:t>
            </a:r>
          </a:p>
          <a:p>
            <a:pPr marL="514350" indent="-514350">
              <a:buAutoNum type="arabicPeriod"/>
            </a:pPr>
            <a:endParaRPr lang="en-US" altLang="ko-KR" dirty="0"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>
                <a:cs typeface="Times New Roman" panose="02020603050405020304" pitchFamily="18" charset="0"/>
              </a:rPr>
              <a:t>Q2  </a:t>
            </a:r>
            <a:r>
              <a:rPr lang="ko-KR" altLang="en-US" dirty="0">
                <a:cs typeface="Times New Roman" panose="02020603050405020304" pitchFamily="18" charset="0"/>
              </a:rPr>
              <a:t>미래 도시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>
                <a:cs typeface="Times New Roman" panose="02020603050405020304" pitchFamily="18" charset="0"/>
              </a:rPr>
              <a:t>Q3</a:t>
            </a:r>
            <a:r>
              <a:rPr lang="ko-KR" altLang="en-US" dirty="0">
                <a:cs typeface="Times New Roman" panose="02020603050405020304" pitchFamily="18" charset="0"/>
              </a:rPr>
              <a:t>  전보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ko-KR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590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Q3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전보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5C65C1-4078-A44F-BF3B-3DE9088CC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26" y="1351207"/>
            <a:ext cx="8373071" cy="4533166"/>
          </a:xfrm>
        </p:spPr>
        <p:txBody>
          <a:bodyPr/>
          <a:lstStyle/>
          <a:p>
            <a:r>
              <a:rPr lang="ko-KR" altLang="en-US" dirty="0"/>
              <a:t>문제 조건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90DF2C-95FE-F447-9488-B39D09F11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165" y="2091806"/>
            <a:ext cx="3263900" cy="292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53B7C2-7220-D94E-81FC-8680753F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165" y="2506173"/>
            <a:ext cx="99314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1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Q3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전보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6CA1A9D-D9B9-6E48-824A-BC57D687F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26" y="1351207"/>
            <a:ext cx="8373071" cy="4533166"/>
          </a:xfrm>
        </p:spPr>
        <p:txBody>
          <a:bodyPr/>
          <a:lstStyle/>
          <a:p>
            <a:r>
              <a:rPr lang="ko-KR" altLang="en-US" dirty="0"/>
              <a:t>입출력 예시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69ED38-6787-3E40-9343-8964701D5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2336800"/>
            <a:ext cx="10096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59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Q3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전보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r>
              <a:rPr lang="ko-KR" altLang="en-US" dirty="0">
                <a:cs typeface="Times New Roman" panose="02020603050405020304" pitchFamily="18" charset="0"/>
                <a:sym typeface="Wingdings" pitchFamily="2" charset="2"/>
              </a:rPr>
              <a:t>핵심 아이디어</a:t>
            </a:r>
            <a:endParaRPr lang="en-US" altLang="ko-KR" dirty="0">
              <a:cs typeface="Times New Roman" panose="02020603050405020304" pitchFamily="18" charset="0"/>
              <a:sym typeface="Wingdings" pitchFamily="2" charset="2"/>
            </a:endParaRPr>
          </a:p>
          <a:p>
            <a:pPr lvl="1">
              <a:buFontTx/>
              <a:buChar char="-"/>
            </a:pPr>
            <a:r>
              <a:rPr lang="ko-KR" altLang="en-US" dirty="0">
                <a:cs typeface="Times New Roman" panose="02020603050405020304" pitchFamily="18" charset="0"/>
              </a:rPr>
              <a:t>한 도시에서 다른 도시까지의 최단 거리 문제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ko-KR" altLang="en-US" dirty="0">
                <a:cs typeface="Times New Roman" panose="02020603050405020304" pitchFamily="18" charset="0"/>
              </a:rPr>
              <a:t>노드의 개수 </a:t>
            </a:r>
            <a:r>
              <a:rPr lang="en-US" altLang="ko-KR" dirty="0">
                <a:cs typeface="Times New Roman" panose="02020603050405020304" pitchFamily="18" charset="0"/>
              </a:rPr>
              <a:t>N,</a:t>
            </a:r>
            <a:r>
              <a:rPr lang="ko-KR" altLang="en-US" dirty="0">
                <a:cs typeface="Times New Roman" panose="02020603050405020304" pitchFamily="18" charset="0"/>
              </a:rPr>
              <a:t> 간선의 개수 </a:t>
            </a:r>
            <a:r>
              <a:rPr lang="en-US" altLang="ko-KR" dirty="0">
                <a:cs typeface="Times New Roman" panose="02020603050405020304" pitchFamily="18" charset="0"/>
              </a:rPr>
              <a:t>M</a:t>
            </a:r>
            <a:r>
              <a:rPr lang="ko-KR" altLang="en-US" dirty="0">
                <a:cs typeface="Times New Roman" panose="02020603050405020304" pitchFamily="18" charset="0"/>
              </a:rPr>
              <a:t> </a:t>
            </a:r>
            <a:r>
              <a:rPr lang="en-US" altLang="ko-KR" dirty="0">
                <a:cs typeface="Times New Roman" panose="02020603050405020304" pitchFamily="18" charset="0"/>
              </a:rPr>
              <a:t>:</a:t>
            </a:r>
            <a:r>
              <a:rPr lang="ko-KR" altLang="en-US" dirty="0">
                <a:cs typeface="Times New Roman" panose="02020603050405020304" pitchFamily="18" charset="0"/>
              </a:rPr>
              <a:t> </a:t>
            </a:r>
            <a:r>
              <a:rPr lang="en-US" altLang="ko-KR" dirty="0">
                <a:cs typeface="Times New Roman" panose="02020603050405020304" pitchFamily="18" charset="0"/>
              </a:rPr>
              <a:t>1 &lt;= N &lt;= 30,000, 1 &lt;= M &lt;= 200,000 </a:t>
            </a:r>
            <a:r>
              <a:rPr lang="ko-KR" altLang="en-US" dirty="0" err="1">
                <a:cs typeface="Times New Roman" panose="02020603050405020304" pitchFamily="18" charset="0"/>
              </a:rPr>
              <a:t>으로</a:t>
            </a:r>
            <a:br>
              <a:rPr lang="en-US" altLang="ko-KR" dirty="0">
                <a:cs typeface="Times New Roman" panose="02020603050405020304" pitchFamily="18" charset="0"/>
              </a:rPr>
            </a:br>
            <a:r>
              <a:rPr lang="ko-KR" altLang="en-US" dirty="0">
                <a:cs typeface="Times New Roman" panose="02020603050405020304" pitchFamily="18" charset="0"/>
              </a:rPr>
              <a:t>충분히 크기 때문에 우선순위큐를 활용한 </a:t>
            </a:r>
            <a:r>
              <a:rPr lang="ko-KR" altLang="en-US" dirty="0" err="1">
                <a:cs typeface="Times New Roman" panose="02020603050405020304" pitchFamily="18" charset="0"/>
              </a:rPr>
              <a:t>다익스트라</a:t>
            </a:r>
            <a:r>
              <a:rPr lang="ko-KR" altLang="en-US" dirty="0">
                <a:cs typeface="Times New Roman" panose="02020603050405020304" pitchFamily="18" charset="0"/>
              </a:rPr>
              <a:t> 알고리즘 구현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ko-KR" altLang="en-US" dirty="0">
                <a:cs typeface="Times New Roman" panose="02020603050405020304" pitchFamily="18" charset="0"/>
              </a:rPr>
              <a:t>최단거리 테이블을 구한 뒤</a:t>
            </a:r>
            <a:r>
              <a:rPr lang="en-US" altLang="ko-KR" dirty="0">
                <a:cs typeface="Times New Roman" panose="02020603050405020304" pitchFamily="18" charset="0"/>
              </a:rPr>
              <a:t>,</a:t>
            </a:r>
            <a:r>
              <a:rPr lang="ko-KR" altLang="en-US" dirty="0">
                <a:cs typeface="Times New Roman" panose="02020603050405020304" pitchFamily="18" charset="0"/>
              </a:rPr>
              <a:t> 연결된 노드의 개수와 최댓값을 출력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432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Q3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전보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r>
              <a:rPr lang="ko-KR" altLang="en-US" dirty="0">
                <a:cs typeface="Times New Roman" panose="02020603050405020304" pitchFamily="18" charset="0"/>
                <a:sym typeface="Wingdings" pitchFamily="2" charset="2"/>
              </a:rPr>
              <a:t>소스 코드</a:t>
            </a:r>
            <a:endParaRPr lang="en-US" altLang="ko-KR" dirty="0">
              <a:cs typeface="Times New Roman" panose="02020603050405020304" pitchFamily="18" charset="0"/>
              <a:sym typeface="Wingdings" pitchFamily="2" charset="2"/>
            </a:endParaRPr>
          </a:p>
          <a:p>
            <a:pPr lvl="1"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ADD956-6F89-A445-94D2-ADF3BC40C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6" y="0"/>
            <a:ext cx="513557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C2C1EE-DBC6-C54D-BBFA-F2BDF4DC6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672" y="0"/>
            <a:ext cx="49149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00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2495566" y="3539490"/>
            <a:ext cx="7200884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7" name="제목 1"/>
          <p:cNvSpPr txBox="1">
            <a:spLocks/>
          </p:cNvSpPr>
          <p:nvPr/>
        </p:nvSpPr>
        <p:spPr>
          <a:xfrm>
            <a:off x="0" y="2779713"/>
            <a:ext cx="12192000" cy="782637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/>
              <a:t>[EOS]</a:t>
            </a:r>
            <a:endParaRPr lang="ko-KR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781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pPr>
              <a:buFontTx/>
              <a:buChar char="-"/>
            </a:pPr>
            <a:r>
              <a:rPr lang="ko-KR" altLang="en-US" b="0" dirty="0">
                <a:cs typeface="Times New Roman" panose="02020603050405020304" pitchFamily="18" charset="0"/>
              </a:rPr>
              <a:t>모든 노드에서 다른 모든 노드까지의 최단 경로를 모두 계산</a:t>
            </a:r>
            <a:endParaRPr lang="en-US" altLang="ko-KR" b="0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ko-KR" altLang="en-US" dirty="0" err="1">
                <a:cs typeface="Times New Roman" panose="02020603050405020304" pitchFamily="18" charset="0"/>
              </a:rPr>
              <a:t>다익스트라</a:t>
            </a:r>
            <a:r>
              <a:rPr lang="ko-KR" altLang="en-US" dirty="0">
                <a:cs typeface="Times New Roman" panose="02020603050405020304" pitchFamily="18" charset="0"/>
              </a:rPr>
              <a:t> 알고리즘과 마찬가지로  단계별로 </a:t>
            </a:r>
            <a:r>
              <a:rPr lang="en-US" altLang="ko-KR" dirty="0">
                <a:cs typeface="Times New Roman" panose="02020603050405020304" pitchFamily="18" charset="0"/>
              </a:rPr>
              <a:t>‘</a:t>
            </a:r>
            <a:r>
              <a:rPr lang="ko-KR" altLang="en-US" dirty="0">
                <a:cs typeface="Times New Roman" panose="02020603050405020304" pitchFamily="18" charset="0"/>
              </a:rPr>
              <a:t>해당 노드를 거쳐가는</a:t>
            </a:r>
            <a:r>
              <a:rPr lang="en-US" altLang="ko-KR" dirty="0">
                <a:cs typeface="Times New Roman" panose="02020603050405020304" pitchFamily="18" charset="0"/>
              </a:rPr>
              <a:t>’</a:t>
            </a:r>
            <a:r>
              <a:rPr lang="ko-KR" altLang="en-US" dirty="0">
                <a:cs typeface="Times New Roman" panose="02020603050405020304" pitchFamily="18" charset="0"/>
              </a:rPr>
              <a:t> 경로를 확인해 최단 거리를 갱신하는 방식으로 알고리즘을 수행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ko-KR" altLang="en-US" dirty="0">
                <a:cs typeface="Times New Roman" panose="02020603050405020304" pitchFamily="18" charset="0"/>
              </a:rPr>
              <a:t>다만 매 단계마다 방문하지 않은 노드 중에 최단 거리를 갖는 노드를 찾는 과정이 필요 없음</a:t>
            </a: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b="0" dirty="0">
                <a:cs typeface="Times New Roman" panose="02020603050405020304" pitchFamily="18" charset="0"/>
              </a:rPr>
              <a:t>2</a:t>
            </a:r>
            <a:r>
              <a:rPr lang="ko-KR" altLang="en-US" b="0" dirty="0">
                <a:cs typeface="Times New Roman" panose="02020603050405020304" pitchFamily="18" charset="0"/>
              </a:rPr>
              <a:t>차원 배열에 최단 거리 정보를 저장</a:t>
            </a:r>
            <a:endParaRPr lang="en-US" altLang="ko-KR" b="0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b="0" dirty="0">
                <a:cs typeface="Times New Roman" panose="02020603050405020304" pitchFamily="18" charset="0"/>
              </a:rPr>
              <a:t>2</a:t>
            </a:r>
            <a:r>
              <a:rPr lang="ko-KR" altLang="en-US" b="0" dirty="0">
                <a:cs typeface="Times New Roman" panose="02020603050405020304" pitchFamily="18" charset="0"/>
              </a:rPr>
              <a:t>차원 배열의 값을 </a:t>
            </a:r>
            <a:r>
              <a:rPr lang="ko-KR" altLang="en-US" b="0" dirty="0" err="1">
                <a:cs typeface="Times New Roman" panose="02020603050405020304" pitchFamily="18" charset="0"/>
              </a:rPr>
              <a:t>점화식에</a:t>
            </a:r>
            <a:r>
              <a:rPr lang="ko-KR" altLang="en-US" b="0" dirty="0">
                <a:cs typeface="Times New Roman" panose="02020603050405020304" pitchFamily="18" charset="0"/>
              </a:rPr>
              <a:t> 따라 갱신한다는 점에서 </a:t>
            </a:r>
            <a:r>
              <a:rPr lang="ko-KR" altLang="en-US" b="0" dirty="0" err="1">
                <a:cs typeface="Times New Roman" panose="02020603050405020304" pitchFamily="18" charset="0"/>
              </a:rPr>
              <a:t>다이나믹</a:t>
            </a:r>
            <a:r>
              <a:rPr lang="ko-KR" altLang="en-US" b="0" dirty="0">
                <a:cs typeface="Times New Roman" panose="02020603050405020304" pitchFamily="18" charset="0"/>
              </a:rPr>
              <a:t> 프로그래밍 유형</a:t>
            </a:r>
            <a:endParaRPr lang="en-US" altLang="ko-KR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20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66426" y="1351207"/>
                <a:ext cx="11182673" cy="4533166"/>
              </a:xfrm>
            </p:spPr>
            <p:txBody>
              <a:bodyPr/>
              <a:lstStyle/>
              <a:p>
                <a:pPr>
                  <a:buFontTx/>
                  <a:buChar char="-"/>
                </a:pPr>
                <a:r>
                  <a:rPr lang="ko-KR" altLang="en-US" dirty="0">
                    <a:cs typeface="Times New Roman" panose="02020603050405020304" pitchFamily="18" charset="0"/>
                  </a:rPr>
                  <a:t>각 단계마다 특정한 노드 </a:t>
                </a:r>
                <a:r>
                  <a:rPr lang="en-US" altLang="ko-KR" dirty="0">
                    <a:cs typeface="Times New Roman" panose="02020603050405020304" pitchFamily="18" charset="0"/>
                  </a:rPr>
                  <a:t>k</a:t>
                </a:r>
                <a:r>
                  <a:rPr lang="ko-KR" altLang="en-US" dirty="0" err="1">
                    <a:cs typeface="Times New Roman" panose="02020603050405020304" pitchFamily="18" charset="0"/>
                  </a:rPr>
                  <a:t>를</a:t>
                </a:r>
                <a:r>
                  <a:rPr lang="ko-KR" altLang="en-US" dirty="0">
                    <a:cs typeface="Times New Roman" panose="02020603050405020304" pitchFamily="18" charset="0"/>
                  </a:rPr>
                  <a:t> 거쳐가는 경우를 확인</a:t>
                </a:r>
                <a:endParaRPr lang="en-US" altLang="ko-KR" dirty="0">
                  <a:cs typeface="Times New Roman" panose="02020603050405020304" pitchFamily="18" charset="0"/>
                </a:endParaRP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cs typeface="Times New Roman" panose="02020603050405020304" pitchFamily="18" charset="0"/>
                    <a:sym typeface="Wingdings" pitchFamily="2" charset="2"/>
                  </a:rPr>
                  <a:t>의 최단 거리보다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dirty="0">
                    <a:cs typeface="Times New Roman" panose="02020603050405020304" pitchFamily="18" charset="0"/>
                    <a:sym typeface="Wingdings" pitchFamily="2" charset="2"/>
                  </a:rPr>
                  <a:t>가 더 짧은지 검사</a:t>
                </a:r>
                <a:endParaRPr lang="en-US" altLang="ko-KR" dirty="0"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>
                  <a:buFontTx/>
                  <a:buChar char="-"/>
                </a:pPr>
                <a:r>
                  <a:rPr lang="ko-KR" altLang="en-US" dirty="0" err="1">
                    <a:cs typeface="Times New Roman" panose="02020603050405020304" pitchFamily="18" charset="0"/>
                    <a:sym typeface="Wingdings" pitchFamily="2" charset="2"/>
                  </a:rPr>
                  <a:t>점화식</a:t>
                </a:r>
                <a:endParaRPr lang="en-US" altLang="ko-KR" dirty="0"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>
                  <a:buFontTx/>
                  <a:buChar char="-"/>
                </a:pPr>
                <a:endParaRPr lang="en-US" altLang="ko-KR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426" y="1351207"/>
                <a:ext cx="11182673" cy="4533166"/>
              </a:xfrm>
              <a:blipFill>
                <a:blip r:embed="rId3"/>
                <a:stretch>
                  <a:fillRect l="-454" t="-167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E61EDB-CA57-2543-85E5-7242C9CF1804}"/>
                  </a:ext>
                </a:extLst>
              </p:cNvPr>
              <p:cNvSpPr txBox="1"/>
              <p:nvPr/>
            </p:nvSpPr>
            <p:spPr>
              <a:xfrm>
                <a:off x="3124199" y="3182778"/>
                <a:ext cx="594360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32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𝑎𝑘</m:t>
                          </m:r>
                        </m:sub>
                      </m:sSub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𝑘𝑏</m:t>
                          </m:r>
                        </m:sub>
                      </m:sSub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E61EDB-CA57-2543-85E5-7242C9CF1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199" y="3182778"/>
                <a:ext cx="5943601" cy="492443"/>
              </a:xfrm>
              <a:prstGeom prst="rect">
                <a:avLst/>
              </a:prstGeom>
              <a:blipFill>
                <a:blip r:embed="rId4"/>
                <a:stretch>
                  <a:fillRect t="-5000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835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cs typeface="Times New Roman" panose="02020603050405020304" pitchFamily="18" charset="0"/>
              </a:rPr>
              <a:t>[</a:t>
            </a:r>
            <a:r>
              <a:rPr lang="ko-KR" altLang="en-US" dirty="0">
                <a:cs typeface="Times New Roman" panose="02020603050405020304" pitchFamily="18" charset="0"/>
              </a:rPr>
              <a:t>동작 과정 예시</a:t>
            </a:r>
            <a:r>
              <a:rPr lang="en-US" altLang="ko-KR" dirty="0">
                <a:cs typeface="Times New Roman" panose="02020603050405020304" pitchFamily="18" charset="0"/>
              </a:rPr>
              <a:t>]</a:t>
            </a:r>
          </a:p>
          <a:p>
            <a:pPr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dirty="0">
                <a:cs typeface="Times New Roman" panose="02020603050405020304" pitchFamily="18" charset="0"/>
              </a:rPr>
              <a:t>[Step 0] </a:t>
            </a:r>
            <a:r>
              <a:rPr lang="ko-KR" altLang="en-US" dirty="0">
                <a:cs typeface="Times New Roman" panose="02020603050405020304" pitchFamily="18" charset="0"/>
              </a:rPr>
              <a:t>그래프 준비 </a:t>
            </a:r>
            <a:r>
              <a:rPr lang="en-US" altLang="ko-KR" dirty="0">
                <a:cs typeface="Times New Roman" panose="02020603050405020304" pitchFamily="18" charset="0"/>
              </a:rPr>
              <a:t>&amp;</a:t>
            </a:r>
            <a:r>
              <a:rPr lang="ko-KR" altLang="en-US" dirty="0">
                <a:cs typeface="Times New Roman" panose="02020603050405020304" pitchFamily="18" charset="0"/>
              </a:rPr>
              <a:t> 최단 거리 테이블 초기화</a:t>
            </a: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D923A0-4DDD-BF46-9CE1-EE9F27788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772" y="2658573"/>
            <a:ext cx="3225800" cy="3225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613165-75C3-644A-83F9-57FFEB751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849" y="2956144"/>
            <a:ext cx="3655483" cy="26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cs typeface="Times New Roman" panose="02020603050405020304" pitchFamily="18" charset="0"/>
              </a:rPr>
              <a:t>[</a:t>
            </a:r>
            <a:r>
              <a:rPr lang="ko-KR" altLang="en-US" dirty="0">
                <a:cs typeface="Times New Roman" panose="02020603050405020304" pitchFamily="18" charset="0"/>
              </a:rPr>
              <a:t>동작 과정 예시</a:t>
            </a:r>
            <a:r>
              <a:rPr lang="en-US" altLang="ko-KR" dirty="0">
                <a:cs typeface="Times New Roman" panose="02020603050405020304" pitchFamily="18" charset="0"/>
              </a:rPr>
              <a:t>]</a:t>
            </a:r>
          </a:p>
          <a:p>
            <a:pPr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dirty="0">
                <a:cs typeface="Times New Roman" panose="02020603050405020304" pitchFamily="18" charset="0"/>
              </a:rPr>
              <a:t>[Step 1] 1</a:t>
            </a:r>
            <a:r>
              <a:rPr lang="ko-KR" altLang="en-US" dirty="0">
                <a:cs typeface="Times New Roman" panose="02020603050405020304" pitchFamily="18" charset="0"/>
              </a:rPr>
              <a:t>번 노드를 거쳐 가는 경우를 고려해 테이블을 갱신</a:t>
            </a: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14908C-A022-494E-BFBB-C4BD4B2E7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49" y="2956144"/>
            <a:ext cx="3655483" cy="26306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D923A0-4DDD-BF46-9CE1-EE9F27788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772" y="2658573"/>
            <a:ext cx="3225800" cy="322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011C94-2C2E-4A40-9FF9-3DBBABC7A34C}"/>
              </a:ext>
            </a:extLst>
          </p:cNvPr>
          <p:cNvSpPr txBox="1"/>
          <p:nvPr/>
        </p:nvSpPr>
        <p:spPr>
          <a:xfrm>
            <a:off x="4487333" y="-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995B0F-5A2D-0148-BA1C-C55E958AA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572" y="2709372"/>
            <a:ext cx="3111500" cy="312420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348EE029-A359-E74A-B956-AF19F6EC9E37}"/>
              </a:ext>
            </a:extLst>
          </p:cNvPr>
          <p:cNvSpPr/>
          <p:nvPr/>
        </p:nvSpPr>
        <p:spPr>
          <a:xfrm>
            <a:off x="1492247" y="3135778"/>
            <a:ext cx="709086" cy="6880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0C4336-38BA-1845-900F-E91C1B3D4BCA}"/>
                  </a:ext>
                </a:extLst>
              </p:cNvPr>
              <p:cNvSpPr txBox="1"/>
              <p:nvPr/>
            </p:nvSpPr>
            <p:spPr>
              <a:xfrm>
                <a:off x="4739541" y="3348142"/>
                <a:ext cx="3714429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0C4336-38BA-1845-900F-E91C1B3D4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541" y="3348142"/>
                <a:ext cx="3714429" cy="1846659"/>
              </a:xfrm>
              <a:prstGeom prst="rect">
                <a:avLst/>
              </a:prstGeom>
              <a:blipFill>
                <a:blip r:embed="rId6"/>
                <a:stretch>
                  <a:fillRect b="-616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8338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cs typeface="Times New Roman" panose="02020603050405020304" pitchFamily="18" charset="0"/>
              </a:rPr>
              <a:t>[</a:t>
            </a:r>
            <a:r>
              <a:rPr lang="ko-KR" altLang="en-US" dirty="0">
                <a:cs typeface="Times New Roman" panose="02020603050405020304" pitchFamily="18" charset="0"/>
              </a:rPr>
              <a:t>동작 과정 예시</a:t>
            </a:r>
            <a:r>
              <a:rPr lang="en-US" altLang="ko-KR" dirty="0">
                <a:cs typeface="Times New Roman" panose="02020603050405020304" pitchFamily="18" charset="0"/>
              </a:rPr>
              <a:t>]</a:t>
            </a:r>
          </a:p>
          <a:p>
            <a:pPr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dirty="0">
                <a:cs typeface="Times New Roman" panose="02020603050405020304" pitchFamily="18" charset="0"/>
              </a:rPr>
              <a:t>[Step 2] 2</a:t>
            </a:r>
            <a:r>
              <a:rPr lang="ko-KR" altLang="en-US" dirty="0">
                <a:cs typeface="Times New Roman" panose="02020603050405020304" pitchFamily="18" charset="0"/>
              </a:rPr>
              <a:t>번 노드를 거쳐 가는 경우를 고려해 테이블을 갱신</a:t>
            </a: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14908C-A022-494E-BFBB-C4BD4B2E7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49" y="2956144"/>
            <a:ext cx="3655483" cy="26306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D923A0-4DDD-BF46-9CE1-EE9F27788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772" y="2658573"/>
            <a:ext cx="3225800" cy="322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011C94-2C2E-4A40-9FF9-3DBBABC7A34C}"/>
              </a:ext>
            </a:extLst>
          </p:cNvPr>
          <p:cNvSpPr txBox="1"/>
          <p:nvPr/>
        </p:nvSpPr>
        <p:spPr>
          <a:xfrm>
            <a:off x="4487333" y="-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48EE029-A359-E74A-B956-AF19F6EC9E37}"/>
              </a:ext>
            </a:extLst>
          </p:cNvPr>
          <p:cNvSpPr/>
          <p:nvPr/>
        </p:nvSpPr>
        <p:spPr>
          <a:xfrm>
            <a:off x="4059601" y="3135778"/>
            <a:ext cx="709086" cy="6880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96907A-F5C1-3C43-A51F-35A6BDFC5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922" y="2709372"/>
            <a:ext cx="3111500" cy="3124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4A6D71-F958-0640-92A8-944EF95D514F}"/>
                  </a:ext>
                </a:extLst>
              </p:cNvPr>
              <p:cNvSpPr txBox="1"/>
              <p:nvPr/>
            </p:nvSpPr>
            <p:spPr>
              <a:xfrm>
                <a:off x="4739541" y="3348142"/>
                <a:ext cx="3714429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4A6D71-F958-0640-92A8-944EF95D5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541" y="3348142"/>
                <a:ext cx="3714429" cy="1846659"/>
              </a:xfrm>
              <a:prstGeom prst="rect">
                <a:avLst/>
              </a:prstGeom>
              <a:blipFill>
                <a:blip r:embed="rId6"/>
                <a:stretch>
                  <a:fillRect b="-616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828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cs typeface="Times New Roman" panose="02020603050405020304" pitchFamily="18" charset="0"/>
              </a:rPr>
              <a:t>[</a:t>
            </a:r>
            <a:r>
              <a:rPr lang="ko-KR" altLang="en-US" dirty="0">
                <a:cs typeface="Times New Roman" panose="02020603050405020304" pitchFamily="18" charset="0"/>
              </a:rPr>
              <a:t>동작 과정 예시</a:t>
            </a:r>
            <a:r>
              <a:rPr lang="en-US" altLang="ko-KR" dirty="0">
                <a:cs typeface="Times New Roman" panose="02020603050405020304" pitchFamily="18" charset="0"/>
              </a:rPr>
              <a:t>]</a:t>
            </a:r>
          </a:p>
          <a:p>
            <a:pPr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dirty="0">
                <a:cs typeface="Times New Roman" panose="02020603050405020304" pitchFamily="18" charset="0"/>
              </a:rPr>
              <a:t>[Step 3] 3</a:t>
            </a:r>
            <a:r>
              <a:rPr lang="ko-KR" altLang="en-US" dirty="0">
                <a:cs typeface="Times New Roman" panose="02020603050405020304" pitchFamily="18" charset="0"/>
              </a:rPr>
              <a:t>번 노드를 거쳐 가는 경우를 고려해 테이블을 갱신</a:t>
            </a: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14908C-A022-494E-BFBB-C4BD4B2E7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49" y="2956144"/>
            <a:ext cx="3655483" cy="26306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D923A0-4DDD-BF46-9CE1-EE9F27788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772" y="2658573"/>
            <a:ext cx="3225800" cy="322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011C94-2C2E-4A40-9FF9-3DBBABC7A34C}"/>
              </a:ext>
            </a:extLst>
          </p:cNvPr>
          <p:cNvSpPr txBox="1"/>
          <p:nvPr/>
        </p:nvSpPr>
        <p:spPr>
          <a:xfrm>
            <a:off x="4487333" y="-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48EE029-A359-E74A-B956-AF19F6EC9E37}"/>
              </a:ext>
            </a:extLst>
          </p:cNvPr>
          <p:cNvSpPr/>
          <p:nvPr/>
        </p:nvSpPr>
        <p:spPr>
          <a:xfrm>
            <a:off x="1486180" y="4768840"/>
            <a:ext cx="709086" cy="6880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4A6D71-F958-0640-92A8-944EF95D514F}"/>
                  </a:ext>
                </a:extLst>
              </p:cNvPr>
              <p:cNvSpPr txBox="1"/>
              <p:nvPr/>
            </p:nvSpPr>
            <p:spPr>
              <a:xfrm>
                <a:off x="4739541" y="3348142"/>
                <a:ext cx="3714429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43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4A6D71-F958-0640-92A8-944EF95D5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541" y="3348142"/>
                <a:ext cx="3714429" cy="1846659"/>
              </a:xfrm>
              <a:prstGeom prst="rect">
                <a:avLst/>
              </a:prstGeom>
              <a:blipFill>
                <a:blip r:embed="rId5"/>
                <a:stretch>
                  <a:fillRect b="-616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A9C1CAA-4D0C-6C4A-9759-800377DA5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341" y="2709373"/>
            <a:ext cx="32004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04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cs typeface="Times New Roman" panose="02020603050405020304" pitchFamily="18" charset="0"/>
              </a:rPr>
              <a:t>[</a:t>
            </a:r>
            <a:r>
              <a:rPr lang="ko-KR" altLang="en-US" dirty="0">
                <a:cs typeface="Times New Roman" panose="02020603050405020304" pitchFamily="18" charset="0"/>
              </a:rPr>
              <a:t>동작 과정 예시</a:t>
            </a:r>
            <a:r>
              <a:rPr lang="en-US" altLang="ko-KR" dirty="0">
                <a:cs typeface="Times New Roman" panose="02020603050405020304" pitchFamily="18" charset="0"/>
              </a:rPr>
              <a:t>]</a:t>
            </a:r>
          </a:p>
          <a:p>
            <a:pPr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dirty="0">
                <a:cs typeface="Times New Roman" panose="02020603050405020304" pitchFamily="18" charset="0"/>
              </a:rPr>
              <a:t>[Step 4] 4</a:t>
            </a:r>
            <a:r>
              <a:rPr lang="ko-KR" altLang="en-US" dirty="0">
                <a:cs typeface="Times New Roman" panose="02020603050405020304" pitchFamily="18" charset="0"/>
              </a:rPr>
              <a:t>번 노드를 거쳐 가는 경우를 고려해 테이블을 갱신</a:t>
            </a: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14908C-A022-494E-BFBB-C4BD4B2E7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49" y="2956144"/>
            <a:ext cx="3655483" cy="2630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011C94-2C2E-4A40-9FF9-3DBBABC7A34C}"/>
              </a:ext>
            </a:extLst>
          </p:cNvPr>
          <p:cNvSpPr txBox="1"/>
          <p:nvPr/>
        </p:nvSpPr>
        <p:spPr>
          <a:xfrm>
            <a:off x="4487333" y="-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48EE029-A359-E74A-B956-AF19F6EC9E37}"/>
              </a:ext>
            </a:extLst>
          </p:cNvPr>
          <p:cNvSpPr/>
          <p:nvPr/>
        </p:nvSpPr>
        <p:spPr>
          <a:xfrm>
            <a:off x="4060135" y="4768840"/>
            <a:ext cx="709086" cy="6880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4A6D71-F958-0640-92A8-944EF95D514F}"/>
                  </a:ext>
                </a:extLst>
              </p:cNvPr>
              <p:cNvSpPr txBox="1"/>
              <p:nvPr/>
            </p:nvSpPr>
            <p:spPr>
              <a:xfrm>
                <a:off x="4739541" y="3348142"/>
                <a:ext cx="3714429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4A6D71-F958-0640-92A8-944EF95D5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541" y="3348142"/>
                <a:ext cx="3714429" cy="1846659"/>
              </a:xfrm>
              <a:prstGeom prst="rect">
                <a:avLst/>
              </a:prstGeom>
              <a:blipFill>
                <a:blip r:embed="rId4"/>
                <a:stretch>
                  <a:fillRect b="-616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8D72B1A0-FEF7-9648-98F0-E6F7E009D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572" y="2703543"/>
            <a:ext cx="31242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6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사용자 지정 8">
      <a:majorFont>
        <a:latin typeface="Times New Roman"/>
        <a:ea typeface="나눔스퀘어"/>
        <a:cs typeface=""/>
      </a:majorFont>
      <a:minorFont>
        <a:latin typeface="Times New Roman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8316</TotalTime>
  <Words>1205</Words>
  <Application>Microsoft Macintosh PowerPoint</Application>
  <PresentationFormat>와이드스크린</PresentationFormat>
  <Paragraphs>128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Cambria Math</vt:lpstr>
      <vt:lpstr>Times New Roman</vt:lpstr>
      <vt:lpstr>Office 테마</vt:lpstr>
      <vt:lpstr>Floyd-Warshall Algorithm</vt:lpstr>
      <vt:lpstr>Contents</vt:lpstr>
      <vt:lpstr>1. Floyd-Warshall Algorithm</vt:lpstr>
      <vt:lpstr>1. Floyd-Warshall Algorithm</vt:lpstr>
      <vt:lpstr>1. Floyd-Warshall Algorithm</vt:lpstr>
      <vt:lpstr>1. Floyd-Warshall Algorithm</vt:lpstr>
      <vt:lpstr>1. Floyd-Warshall Algorithm</vt:lpstr>
      <vt:lpstr>1. Floyd-Warshall Algorithm</vt:lpstr>
      <vt:lpstr>1. Floyd-Warshall Algorithm</vt:lpstr>
      <vt:lpstr>1. Floyd-Warshall Algorithm</vt:lpstr>
      <vt:lpstr>1. Floyd-Warshall Algorithm</vt:lpstr>
      <vt:lpstr>1. Floyd-Warshall Algorithm</vt:lpstr>
      <vt:lpstr>2. Q2 – 미래 도시</vt:lpstr>
      <vt:lpstr>2. Q2 – 미래 도시</vt:lpstr>
      <vt:lpstr>2. Q2 – 미래 도시</vt:lpstr>
      <vt:lpstr>2. Q2 – 미래 도시</vt:lpstr>
      <vt:lpstr>2. Q2 – 미래 도시</vt:lpstr>
      <vt:lpstr>2. Q2 – 미래 도시</vt:lpstr>
      <vt:lpstr>2. Q3 – 전보</vt:lpstr>
      <vt:lpstr>2. Q3 – 전보</vt:lpstr>
      <vt:lpstr>2. Q3 – 전보</vt:lpstr>
      <vt:lpstr>2. Q3 – 전보</vt:lpstr>
      <vt:lpstr>2. Q3 – 전보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Few-Shot Text Classification with Self-Attentive Task-Agnostic Meta-Learning</dc:title>
  <dc:creator>dwkim</dc:creator>
  <cp:lastModifiedBy>KimDaeung</cp:lastModifiedBy>
  <cp:revision>218</cp:revision>
  <dcterms:created xsi:type="dcterms:W3CDTF">2019-12-12T04:17:08Z</dcterms:created>
  <dcterms:modified xsi:type="dcterms:W3CDTF">2021-05-15T18:16:15Z</dcterms:modified>
</cp:coreProperties>
</file>